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92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91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5" r:id="rId28"/>
    <p:sldId id="286" r:id="rId29"/>
    <p:sldId id="282" r:id="rId30"/>
    <p:sldId id="284" r:id="rId31"/>
    <p:sldId id="289" r:id="rId32"/>
    <p:sldId id="281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8" autoAdjust="0"/>
    <p:restoredTop sz="86323" autoAdjust="0"/>
  </p:normalViewPr>
  <p:slideViewPr>
    <p:cSldViewPr>
      <p:cViewPr varScale="1">
        <p:scale>
          <a:sx n="63" d="100"/>
          <a:sy n="63" d="100"/>
        </p:scale>
        <p:origin x="15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BEB92-118B-40D3-B383-A5CAA44063C6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6D4F-FEBC-44BF-BADF-268EE6B08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BEB92-118B-40D3-B383-A5CAA44063C6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6D4F-FEBC-44BF-BADF-268EE6B08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BEB92-118B-40D3-B383-A5CAA44063C6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6D4F-FEBC-44BF-BADF-268EE6B08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BEB92-118B-40D3-B383-A5CAA44063C6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6D4F-FEBC-44BF-BADF-268EE6B08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BEB92-118B-40D3-B383-A5CAA44063C6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6D4F-FEBC-44BF-BADF-268EE6B08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BEB92-118B-40D3-B383-A5CAA44063C6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6D4F-FEBC-44BF-BADF-268EE6B08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BEB92-118B-40D3-B383-A5CAA44063C6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6D4F-FEBC-44BF-BADF-268EE6B08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BEB92-118B-40D3-B383-A5CAA44063C6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6D4F-FEBC-44BF-BADF-268EE6B08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BEB92-118B-40D3-B383-A5CAA44063C6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6D4F-FEBC-44BF-BADF-268EE6B08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BEB92-118B-40D3-B383-A5CAA44063C6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6D4F-FEBC-44BF-BADF-268EE6B08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BEB92-118B-40D3-B383-A5CAA44063C6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6D4F-FEBC-44BF-BADF-268EE6B08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BEB92-118B-40D3-B383-A5CAA44063C6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36D4F-FEBC-44BF-BADF-268EE6B08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SKELETAL 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b="1" dirty="0" err="1" smtClean="0"/>
              <a:t>Osteology</a:t>
            </a:r>
            <a:r>
              <a:rPr lang="en-US" b="1" dirty="0" smtClean="0"/>
              <a:t> </a:t>
            </a:r>
            <a:r>
              <a:rPr lang="en-US" dirty="0" smtClean="0"/>
              <a:t>– study of bones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i="1" u="sng" dirty="0" smtClean="0">
                <a:solidFill>
                  <a:srgbClr val="FF0000"/>
                </a:solidFill>
              </a:rPr>
              <a:t>Bone</a:t>
            </a:r>
            <a:r>
              <a:rPr lang="en-US" i="1" dirty="0" smtClean="0">
                <a:solidFill>
                  <a:srgbClr val="FF0000"/>
                </a:solidFill>
              </a:rPr>
              <a:t> is a vascular,</a:t>
            </a:r>
            <a:r>
              <a:rPr lang="en-US" i="1" baseline="0" dirty="0" smtClean="0">
                <a:solidFill>
                  <a:srgbClr val="FF0000"/>
                </a:solidFill>
              </a:rPr>
              <a:t> innervated connective </a:t>
            </a:r>
            <a:r>
              <a:rPr lang="en-US" i="1" dirty="0" smtClean="0">
                <a:solidFill>
                  <a:srgbClr val="FF0000"/>
                </a:solidFill>
              </a:rPr>
              <a:t>   </a:t>
            </a:r>
            <a:r>
              <a:rPr lang="en-US" i="1" baseline="0" dirty="0" smtClean="0">
                <a:solidFill>
                  <a:srgbClr val="FF0000"/>
                </a:solidFill>
              </a:rPr>
              <a:t>tissue</a:t>
            </a:r>
          </a:p>
          <a:p>
            <a:r>
              <a:rPr lang="en-US" i="1" u="sng" baseline="0" dirty="0" smtClean="0">
                <a:solidFill>
                  <a:schemeClr val="accent2">
                    <a:lumMod val="75000"/>
                  </a:schemeClr>
                </a:solidFill>
              </a:rPr>
              <a:t>cartilage</a:t>
            </a:r>
            <a:r>
              <a:rPr lang="en-US" i="1" baseline="0" dirty="0" smtClean="0">
                <a:solidFill>
                  <a:schemeClr val="accent2">
                    <a:lumMod val="75000"/>
                  </a:schemeClr>
                </a:solidFill>
              </a:rPr>
              <a:t> is a nonvascular, non-innervated connective tissue</a:t>
            </a:r>
          </a:p>
          <a:p>
            <a:r>
              <a:rPr lang="en-US" u="sng" baseline="0" dirty="0" smtClean="0"/>
              <a:t>Skeletal system is derived from mesoderm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Spongy   Bone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lnSpcReduction="10000"/>
          </a:bodyPr>
          <a:lstStyle/>
          <a:p>
            <a:pPr marL="571500" indent="-571500">
              <a:buNone/>
            </a:pPr>
            <a:endParaRPr lang="en-US" dirty="0" smtClean="0"/>
          </a:p>
          <a:p>
            <a:pPr marL="571500" indent="-571500">
              <a:buNone/>
            </a:pPr>
            <a:r>
              <a:rPr lang="en-US" dirty="0" smtClean="0"/>
              <a:t> spongy bone is deep to compact bone</a:t>
            </a:r>
          </a:p>
          <a:p>
            <a:pPr marL="571500" indent="-571500">
              <a:buNone/>
            </a:pPr>
            <a:r>
              <a:rPr lang="en-US" dirty="0" smtClean="0"/>
              <a:t>          *porous</a:t>
            </a:r>
          </a:p>
          <a:p>
            <a:pPr marL="571500" indent="-571500">
              <a:buNone/>
            </a:pPr>
            <a:r>
              <a:rPr lang="en-US" dirty="0" smtClean="0"/>
              <a:t>          * no true </a:t>
            </a:r>
            <a:r>
              <a:rPr lang="en-US" dirty="0" err="1" smtClean="0"/>
              <a:t>Haversian</a:t>
            </a:r>
            <a:r>
              <a:rPr lang="en-US" dirty="0" smtClean="0"/>
              <a:t> system, has only</a:t>
            </a:r>
          </a:p>
          <a:p>
            <a:pPr marL="571500" indent="-571500">
              <a:buNone/>
            </a:pPr>
            <a:r>
              <a:rPr lang="en-US" dirty="0" smtClean="0"/>
              <a:t>               1. </a:t>
            </a:r>
            <a:r>
              <a:rPr lang="en-US" dirty="0" err="1" smtClean="0"/>
              <a:t>canaliculi</a:t>
            </a:r>
            <a:endParaRPr lang="en-US" dirty="0" smtClean="0"/>
          </a:p>
          <a:p>
            <a:pPr marL="571500" indent="-571500">
              <a:buNone/>
            </a:pPr>
            <a:r>
              <a:rPr lang="en-US" dirty="0" smtClean="0"/>
              <a:t>               2. lacunae</a:t>
            </a:r>
          </a:p>
          <a:p>
            <a:pPr marL="571500" indent="-571500">
              <a:buNone/>
            </a:pPr>
            <a:r>
              <a:rPr lang="en-US" dirty="0" smtClean="0"/>
              <a:t>               3. lamellae</a:t>
            </a:r>
          </a:p>
          <a:p>
            <a:pPr marL="571500" indent="-571500">
              <a:buNone/>
            </a:pPr>
            <a:r>
              <a:rPr lang="en-US" dirty="0" smtClean="0"/>
              <a:t>          </a:t>
            </a:r>
            <a:r>
              <a:rPr lang="en-US" dirty="0" smtClean="0">
                <a:solidFill>
                  <a:schemeClr val="accent6"/>
                </a:solidFill>
              </a:rPr>
              <a:t>*spongy bone is arranged into thin strands called </a:t>
            </a:r>
            <a:r>
              <a:rPr lang="en-US" b="1" u="sng" dirty="0" err="1" smtClean="0">
                <a:solidFill>
                  <a:schemeClr val="accent6"/>
                </a:solidFill>
              </a:rPr>
              <a:t>trabeculae</a:t>
            </a:r>
            <a:r>
              <a:rPr lang="en-US" b="1" u="sng" dirty="0" smtClean="0">
                <a:solidFill>
                  <a:schemeClr val="accent6"/>
                </a:solidFill>
              </a:rPr>
              <a:t>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Bone Formation – </a:t>
            </a:r>
            <a:r>
              <a:rPr lang="en-US" dirty="0" err="1" smtClean="0"/>
              <a:t>osteogenesis</a:t>
            </a:r>
            <a:r>
              <a:rPr lang="en-US" dirty="0" smtClean="0"/>
              <a:t> or ossification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buNone/>
            </a:pPr>
            <a:r>
              <a:rPr lang="en-US" dirty="0" smtClean="0">
                <a:solidFill>
                  <a:srgbClr val="0070C0"/>
                </a:solidFill>
              </a:rPr>
              <a:t>A-  </a:t>
            </a:r>
            <a:r>
              <a:rPr lang="en-US" u="sng" dirty="0" err="1" smtClean="0">
                <a:solidFill>
                  <a:srgbClr val="0070C0"/>
                </a:solidFill>
              </a:rPr>
              <a:t>Intramembranous</a:t>
            </a:r>
            <a:r>
              <a:rPr lang="en-US" u="sng" dirty="0" smtClean="0">
                <a:solidFill>
                  <a:srgbClr val="0070C0"/>
                </a:solidFill>
              </a:rPr>
              <a:t>  Ossification</a:t>
            </a:r>
          </a:p>
          <a:p>
            <a:pPr marL="571500" indent="-571500">
              <a:buNone/>
            </a:pPr>
            <a:r>
              <a:rPr lang="en-US" dirty="0" smtClean="0"/>
              <a:t>                    *bone forming from soft tissue – no cartilage*</a:t>
            </a:r>
          </a:p>
          <a:p>
            <a:pPr marL="571500" indent="-571500">
              <a:buNone/>
            </a:pPr>
            <a:r>
              <a:rPr lang="en-US" dirty="0" smtClean="0"/>
              <a:t>                    *forms cranial skull bones and possibly the clavicles</a:t>
            </a:r>
          </a:p>
          <a:p>
            <a:pPr marL="571500" indent="-571500">
              <a:buNone/>
            </a:pPr>
            <a:r>
              <a:rPr lang="en-US" dirty="0" smtClean="0"/>
              <a:t>                   a)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err="1" smtClean="0">
                <a:solidFill>
                  <a:srgbClr val="FF0000"/>
                </a:solidFill>
              </a:rPr>
              <a:t>mesenchymal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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osteogenic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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osteoblasts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 bone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B-  </a:t>
            </a:r>
            <a:r>
              <a:rPr lang="en-US" u="sng" dirty="0" err="1" smtClean="0">
                <a:solidFill>
                  <a:srgbClr val="FF0000"/>
                </a:solidFill>
                <a:sym typeface="Wingdings" pitchFamily="2" charset="2"/>
              </a:rPr>
              <a:t>Endochondral</a:t>
            </a:r>
            <a:r>
              <a:rPr lang="en-US" u="sng" dirty="0" smtClean="0">
                <a:solidFill>
                  <a:srgbClr val="FF0000"/>
                </a:solidFill>
                <a:sym typeface="Wingdings" pitchFamily="2" charset="2"/>
              </a:rPr>
              <a:t>  Ossification</a:t>
            </a:r>
            <a:br>
              <a:rPr lang="en-US" u="sng" dirty="0" smtClean="0">
                <a:solidFill>
                  <a:srgbClr val="FF0000"/>
                </a:solidFill>
                <a:sym typeface="Wingdings" pitchFamily="2" charset="2"/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marL="571500" indent="-571500">
              <a:buNone/>
            </a:pPr>
            <a:r>
              <a:rPr lang="en-US" dirty="0" smtClean="0">
                <a:sym typeface="Wingdings" pitchFamily="2" charset="2"/>
              </a:rPr>
              <a:t>*future bone composed of hyaline cartilage, then converted to bone</a:t>
            </a:r>
          </a:p>
          <a:p>
            <a:pPr marL="571500" indent="-571500">
              <a:buNone/>
            </a:pPr>
            <a:r>
              <a:rPr lang="en-US" dirty="0" smtClean="0">
                <a:sym typeface="Wingdings" pitchFamily="2" charset="2"/>
              </a:rPr>
              <a:t>                    *most bones of the body form by </a:t>
            </a:r>
            <a:r>
              <a:rPr lang="en-US" dirty="0" err="1" smtClean="0">
                <a:sym typeface="Wingdings" pitchFamily="2" charset="2"/>
              </a:rPr>
              <a:t>endochondral</a:t>
            </a:r>
            <a:r>
              <a:rPr lang="en-US" dirty="0" smtClean="0">
                <a:sym typeface="Wingdings" pitchFamily="2" charset="2"/>
              </a:rPr>
              <a:t> ossification</a:t>
            </a:r>
          </a:p>
          <a:p>
            <a:pPr marL="571500" indent="-571500">
              <a:buNone/>
            </a:pPr>
            <a:r>
              <a:rPr lang="en-US" dirty="0" smtClean="0">
                <a:sym typeface="Wingdings" pitchFamily="2" charset="2"/>
              </a:rPr>
              <a:t>                   a) </a:t>
            </a:r>
            <a:r>
              <a:rPr lang="en-US" dirty="0" err="1" smtClean="0">
                <a:solidFill>
                  <a:srgbClr val="00B050"/>
                </a:solidFill>
                <a:sym typeface="Wingdings" pitchFamily="2" charset="2"/>
              </a:rPr>
              <a:t>mesenchymal</a:t>
            </a:r>
            <a:r>
              <a:rPr lang="en-US" dirty="0" smtClean="0">
                <a:solidFill>
                  <a:srgbClr val="00B050"/>
                </a:solidFill>
                <a:sym typeface="Wingdings" pitchFamily="2" charset="2"/>
              </a:rPr>
              <a:t> </a:t>
            </a:r>
            <a:r>
              <a:rPr lang="en-US" dirty="0" err="1" smtClean="0">
                <a:solidFill>
                  <a:srgbClr val="00B050"/>
                </a:solidFill>
                <a:sym typeface="Wingdings" pitchFamily="2" charset="2"/>
              </a:rPr>
              <a:t>chondroblastshyaline</a:t>
            </a:r>
            <a:r>
              <a:rPr lang="en-US" dirty="0" smtClean="0">
                <a:solidFill>
                  <a:srgbClr val="00B050"/>
                </a:solidFill>
                <a:sym typeface="Wingdings" pitchFamily="2" charset="2"/>
              </a:rPr>
              <a:t> cartilage </a:t>
            </a:r>
            <a:r>
              <a:rPr lang="en-US" dirty="0" err="1" smtClean="0">
                <a:solidFill>
                  <a:srgbClr val="00B050"/>
                </a:solidFill>
                <a:sym typeface="Wingdings" pitchFamily="2" charset="2"/>
              </a:rPr>
              <a:t>osteogenicosteoblastsbone</a:t>
            </a: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of </a:t>
            </a:r>
            <a:r>
              <a:rPr lang="en-US" dirty="0" err="1" smtClean="0"/>
              <a:t>endochondral</a:t>
            </a:r>
            <a:r>
              <a:rPr lang="en-US" dirty="0" smtClean="0"/>
              <a:t> ossification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AutoNum type="arabicParenR"/>
            </a:pPr>
            <a:r>
              <a:rPr lang="en-US" b="1" i="1" u="sng" dirty="0" smtClean="0">
                <a:sym typeface="Wingdings" pitchFamily="2" charset="2"/>
              </a:rPr>
              <a:t>primary ossification center</a:t>
            </a:r>
          </a:p>
          <a:p>
            <a:pPr marL="571500" indent="-571500">
              <a:buNone/>
            </a:pPr>
            <a:r>
              <a:rPr lang="en-US" dirty="0" smtClean="0">
                <a:sym typeface="Wingdings" pitchFamily="2" charset="2"/>
              </a:rPr>
              <a:t>                  -located in the middle of the future bone</a:t>
            </a:r>
          </a:p>
          <a:p>
            <a:pPr marL="571500" indent="-571500">
              <a:buNone/>
            </a:pPr>
            <a:r>
              <a:rPr lang="en-US" dirty="0" smtClean="0">
                <a:sym typeface="Wingdings" pitchFamily="2" charset="2"/>
              </a:rPr>
              <a:t>                  -dying cartilage cells trigger the penetration of cartilage by a blood vessel</a:t>
            </a:r>
          </a:p>
          <a:p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             -ossification proceeds superficial to deep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ym typeface="Wingdings" pitchFamily="2" charset="2"/>
              </a:rPr>
              <a:t>2</a:t>
            </a:r>
            <a:r>
              <a:rPr lang="en-US" b="1" i="1" u="sng" dirty="0" smtClean="0">
                <a:sym typeface="Wingdings" pitchFamily="2" charset="2"/>
              </a:rPr>
              <a:t>) secondary ossification centers</a:t>
            </a: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None/>
            </a:pPr>
            <a:r>
              <a:rPr lang="en-US" dirty="0" smtClean="0">
                <a:sym typeface="Wingdings" pitchFamily="2" charset="2"/>
              </a:rPr>
              <a:t>    </a:t>
            </a:r>
          </a:p>
          <a:p>
            <a:pPr marL="571500" indent="-571500">
              <a:buNone/>
            </a:pPr>
            <a:r>
              <a:rPr lang="en-US" dirty="0" smtClean="0">
                <a:sym typeface="Wingdings" pitchFamily="2" charset="2"/>
              </a:rPr>
              <a:t>                 -located inside of epiphyses</a:t>
            </a:r>
          </a:p>
          <a:p>
            <a:pPr marL="571500" indent="-571500">
              <a:buNone/>
            </a:pPr>
            <a:r>
              <a:rPr lang="en-US" dirty="0" smtClean="0">
                <a:sym typeface="Wingdings" pitchFamily="2" charset="2"/>
              </a:rPr>
              <a:t>                </a:t>
            </a:r>
          </a:p>
          <a:p>
            <a:pPr marL="571500" indent="-571500">
              <a:buNone/>
            </a:pPr>
            <a:r>
              <a:rPr lang="en-US" dirty="0" smtClean="0">
                <a:sym typeface="Wingdings" pitchFamily="2" charset="2"/>
              </a:rPr>
              <a:t>                -ossification proceeds deep to superficial</a:t>
            </a:r>
          </a:p>
          <a:p>
            <a:pPr marL="571500" indent="-571500">
              <a:buNone/>
            </a:pPr>
            <a:r>
              <a:rPr lang="en-US" dirty="0" smtClean="0">
                <a:sym typeface="Wingdings" pitchFamily="2" charset="2"/>
              </a:rPr>
              <a:t>              </a:t>
            </a:r>
          </a:p>
          <a:p>
            <a:pPr marL="571500" indent="-571500">
              <a:buNone/>
            </a:pPr>
            <a:r>
              <a:rPr lang="en-US" dirty="0" smtClean="0">
                <a:sym typeface="Wingdings" pitchFamily="2" charset="2"/>
              </a:rPr>
              <a:t>     *overall </a:t>
            </a:r>
            <a:r>
              <a:rPr lang="en-US" dirty="0" err="1" smtClean="0">
                <a:sym typeface="Wingdings" pitchFamily="2" charset="2"/>
              </a:rPr>
              <a:t>resultsgrowth</a:t>
            </a:r>
            <a:r>
              <a:rPr lang="en-US" dirty="0" smtClean="0">
                <a:sym typeface="Wingdings" pitchFamily="2" charset="2"/>
              </a:rPr>
              <a:t> plate in </a:t>
            </a:r>
            <a:r>
              <a:rPr lang="en-US" dirty="0" err="1" smtClean="0">
                <a:sym typeface="Wingdings" pitchFamily="2" charset="2"/>
              </a:rPr>
              <a:t>metaphysis</a:t>
            </a:r>
            <a:r>
              <a:rPr lang="en-US" dirty="0" smtClean="0">
                <a:sym typeface="Wingdings" pitchFamily="2" charset="2"/>
              </a:rPr>
              <a:t> &amp; </a:t>
            </a:r>
            <a:r>
              <a:rPr lang="en-US" dirty="0" err="1" smtClean="0">
                <a:sym typeface="Wingdings" pitchFamily="2" charset="2"/>
              </a:rPr>
              <a:t>articular</a:t>
            </a:r>
            <a:r>
              <a:rPr lang="en-US" dirty="0" smtClean="0">
                <a:sym typeface="Wingdings" pitchFamily="2" charset="2"/>
              </a:rPr>
              <a:t> cartilage on epiphyses  WHY?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Nutrients for healthy bones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AutoNum type="alphaUcParenR"/>
            </a:pPr>
            <a:r>
              <a:rPr lang="en-US" dirty="0" smtClean="0"/>
              <a:t>VITAMINS</a:t>
            </a:r>
          </a:p>
          <a:p>
            <a:pPr marL="514350" indent="-514350">
              <a:buNone/>
            </a:pPr>
            <a:r>
              <a:rPr lang="en-US" dirty="0" smtClean="0"/>
              <a:t>          1)  </a:t>
            </a:r>
            <a:r>
              <a:rPr lang="en-US" dirty="0" smtClean="0">
                <a:solidFill>
                  <a:srgbClr val="00B050"/>
                </a:solidFill>
              </a:rPr>
              <a:t>vitamin C -   </a:t>
            </a:r>
            <a:r>
              <a:rPr lang="en-US" dirty="0" smtClean="0"/>
              <a:t>collagen synthesis</a:t>
            </a:r>
          </a:p>
          <a:p>
            <a:pPr marL="514350" indent="-514350">
              <a:buNone/>
            </a:pPr>
            <a:r>
              <a:rPr lang="en-US" dirty="0" smtClean="0"/>
              <a:t>                -</a:t>
            </a:r>
            <a:r>
              <a:rPr lang="en-US" dirty="0" err="1" smtClean="0"/>
              <a:t>osteoblast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err="1" smtClean="0">
                <a:sym typeface="Wingdings" pitchFamily="2" charset="2"/>
              </a:rPr>
              <a:t>osteocyte</a:t>
            </a:r>
            <a:r>
              <a:rPr lang="en-US" dirty="0" smtClean="0">
                <a:sym typeface="Wingdings" pitchFamily="2" charset="2"/>
              </a:rPr>
              <a:t> differentiation</a:t>
            </a:r>
          </a:p>
          <a:p>
            <a:pPr marL="514350" indent="-514350">
              <a:buNone/>
            </a:pPr>
            <a:r>
              <a:rPr lang="en-US" dirty="0" smtClean="0">
                <a:sym typeface="Wingdings" pitchFamily="2" charset="2"/>
              </a:rPr>
              <a:t>          2)  </a:t>
            </a:r>
            <a:r>
              <a:rPr lang="en-US" dirty="0" smtClean="0">
                <a:solidFill>
                  <a:srgbClr val="00B050"/>
                </a:solidFill>
                <a:sym typeface="Wingdings" pitchFamily="2" charset="2"/>
              </a:rPr>
              <a:t>vitamin B12 </a:t>
            </a:r>
            <a:r>
              <a:rPr lang="en-US" dirty="0" smtClean="0">
                <a:sym typeface="Wingdings" pitchFamily="2" charset="2"/>
              </a:rPr>
              <a:t>– collagen synthesis</a:t>
            </a:r>
          </a:p>
          <a:p>
            <a:pPr marL="514350" indent="-514350">
              <a:buNone/>
            </a:pPr>
            <a:r>
              <a:rPr lang="en-US" dirty="0" smtClean="0">
                <a:sym typeface="Wingdings" pitchFamily="2" charset="2"/>
              </a:rPr>
              <a:t>          3)  </a:t>
            </a:r>
            <a:r>
              <a:rPr lang="en-US" dirty="0" smtClean="0">
                <a:solidFill>
                  <a:srgbClr val="00B050"/>
                </a:solidFill>
                <a:sym typeface="Wingdings" pitchFamily="2" charset="2"/>
              </a:rPr>
              <a:t>vitamin K</a:t>
            </a:r>
            <a:r>
              <a:rPr lang="en-US" dirty="0" smtClean="0">
                <a:sym typeface="Wingdings" pitchFamily="2" charset="2"/>
              </a:rPr>
              <a:t>  -  collagen synthesis</a:t>
            </a:r>
          </a:p>
          <a:p>
            <a:pPr marL="514350" indent="-514350">
              <a:buNone/>
            </a:pPr>
            <a:r>
              <a:rPr lang="en-US" dirty="0" smtClean="0">
                <a:sym typeface="Wingdings" pitchFamily="2" charset="2"/>
              </a:rPr>
              <a:t>          4)  </a:t>
            </a:r>
            <a:r>
              <a:rPr lang="en-US" dirty="0" smtClean="0">
                <a:solidFill>
                  <a:srgbClr val="00B050"/>
                </a:solidFill>
                <a:sym typeface="Wingdings" pitchFamily="2" charset="2"/>
              </a:rPr>
              <a:t>vitamin  A</a:t>
            </a:r>
            <a:r>
              <a:rPr lang="en-US" dirty="0" smtClean="0">
                <a:sym typeface="Wingdings" pitchFamily="2" charset="2"/>
              </a:rPr>
              <a:t> -  increased </a:t>
            </a:r>
            <a:r>
              <a:rPr lang="en-US" dirty="0" err="1" smtClean="0">
                <a:sym typeface="Wingdings" pitchFamily="2" charset="2"/>
              </a:rPr>
              <a:t>osteoblast</a:t>
            </a:r>
            <a:r>
              <a:rPr lang="en-US" dirty="0" smtClean="0">
                <a:sym typeface="Wingdings" pitchFamily="2" charset="2"/>
              </a:rPr>
              <a:t> activity</a:t>
            </a:r>
          </a:p>
          <a:p>
            <a:pPr marL="514350" indent="-514350">
              <a:buNone/>
            </a:pPr>
            <a:r>
              <a:rPr lang="en-US" dirty="0" smtClean="0">
                <a:sym typeface="Wingdings" pitchFamily="2" charset="2"/>
              </a:rPr>
              <a:t>          5)  </a:t>
            </a:r>
            <a:r>
              <a:rPr lang="en-US" dirty="0" smtClean="0">
                <a:solidFill>
                  <a:srgbClr val="00B050"/>
                </a:solidFill>
                <a:sym typeface="Wingdings" pitchFamily="2" charset="2"/>
              </a:rPr>
              <a:t>vitamin  D</a:t>
            </a:r>
            <a:r>
              <a:rPr lang="en-US" dirty="0" smtClean="0">
                <a:sym typeface="Wingdings" pitchFamily="2" charset="2"/>
              </a:rPr>
              <a:t>-   calcification (rickets) and calcium absorption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239000" cy="152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                    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B)  MINERALS</a:t>
            </a:r>
          </a:p>
          <a:p>
            <a:pPr>
              <a:buNone/>
            </a:pPr>
            <a:r>
              <a:rPr lang="en-US" dirty="0" smtClean="0"/>
              <a:t>Calcium</a:t>
            </a:r>
            <a:r>
              <a:rPr lang="en-US" smtClean="0"/>
              <a:t>, phosphorous</a:t>
            </a:r>
            <a:r>
              <a:rPr lang="en-US" dirty="0" smtClean="0"/>
              <a:t>, magnesium, fluoride, </a:t>
            </a:r>
            <a:r>
              <a:rPr lang="en-US" dirty="0" err="1" smtClean="0"/>
              <a:t>iron,manganese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ym typeface="Wingdings" pitchFamily="2" charset="2"/>
              </a:rPr>
              <a:t>Fractures  /  Repair / Healing</a:t>
            </a:r>
            <a:br>
              <a:rPr lang="en-US" dirty="0" smtClean="0">
                <a:sym typeface="Wingdings" pitchFamily="2" charset="2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71500" indent="-571500">
              <a:buNone/>
            </a:pPr>
            <a:r>
              <a:rPr lang="en-US" dirty="0" smtClean="0">
                <a:sym typeface="Wingdings" pitchFamily="2" charset="2"/>
              </a:rPr>
              <a:t>A) Fracture types – see handout        </a:t>
            </a:r>
          </a:p>
          <a:p>
            <a:pPr marL="571500" indent="-571500">
              <a:buNone/>
            </a:pPr>
            <a:r>
              <a:rPr lang="en-US" dirty="0" smtClean="0">
                <a:sym typeface="Wingdings" pitchFamily="2" charset="2"/>
              </a:rPr>
              <a:t>             *a fracture is any break or crack in a bone</a:t>
            </a:r>
          </a:p>
          <a:p>
            <a:pPr marL="571500" indent="-571500">
              <a:buNone/>
            </a:pPr>
            <a:r>
              <a:rPr lang="en-US" dirty="0" smtClean="0">
                <a:sym typeface="Wingdings" pitchFamily="2" charset="2"/>
              </a:rPr>
              <a:t>              </a:t>
            </a:r>
          </a:p>
          <a:p>
            <a:pPr marL="571500" indent="-571500">
              <a:buNone/>
            </a:pPr>
            <a:r>
              <a:rPr lang="en-US" dirty="0" smtClean="0">
                <a:sym typeface="Wingdings" pitchFamily="2" charset="2"/>
              </a:rPr>
              <a:t>              1.  simple(closed) fracture  </a:t>
            </a:r>
          </a:p>
          <a:p>
            <a:pPr marL="571500" indent="-571500">
              <a:buNone/>
            </a:pPr>
            <a:r>
              <a:rPr lang="en-US" dirty="0" smtClean="0">
                <a:sym typeface="Wingdings" pitchFamily="2" charset="2"/>
              </a:rPr>
              <a:t>                        does not break skin</a:t>
            </a:r>
          </a:p>
          <a:p>
            <a:pPr marL="571500" indent="-571500">
              <a:buNone/>
            </a:pPr>
            <a:r>
              <a:rPr lang="en-US" dirty="0" smtClean="0">
                <a:sym typeface="Wingdings" pitchFamily="2" charset="2"/>
              </a:rPr>
              <a:t>               2.  compound (open) fracture</a:t>
            </a:r>
          </a:p>
          <a:p>
            <a:pPr marL="571500" indent="-571500">
              <a:buNone/>
            </a:pPr>
            <a:r>
              <a:rPr lang="en-US" dirty="0" smtClean="0">
                <a:sym typeface="Wingdings" pitchFamily="2" charset="2"/>
              </a:rPr>
              <a:t>                        breaks skin as well as bone</a:t>
            </a:r>
          </a:p>
          <a:p>
            <a:pPr marL="571500" indent="-571500">
              <a:buNone/>
            </a:pPr>
            <a:r>
              <a:rPr lang="en-US" dirty="0" smtClean="0">
                <a:sym typeface="Wingdings" pitchFamily="2" charset="2"/>
              </a:rPr>
              <a:t>               3.  greenstick fracture</a:t>
            </a:r>
          </a:p>
          <a:p>
            <a:pPr marL="571500" indent="-571500">
              <a:buNone/>
            </a:pPr>
            <a:r>
              <a:rPr lang="en-US" dirty="0" smtClean="0">
                <a:sym typeface="Wingdings" pitchFamily="2" charset="2"/>
              </a:rPr>
              <a:t>                        one side breaks, other side bends</a:t>
            </a:r>
          </a:p>
          <a:p>
            <a:pPr marL="571500" indent="-571500">
              <a:buNone/>
            </a:pPr>
            <a:r>
              <a:rPr lang="en-US" dirty="0" smtClean="0">
                <a:sym typeface="Wingdings" pitchFamily="2" charset="2"/>
              </a:rPr>
              <a:t>                        common in youth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85000" lnSpcReduction="10000"/>
          </a:bodyPr>
          <a:lstStyle/>
          <a:p>
            <a:pPr marL="571500" indent="-571500">
              <a:buNone/>
            </a:pPr>
            <a:r>
              <a:rPr lang="en-US" dirty="0" smtClean="0">
                <a:sym typeface="Wingdings" pitchFamily="2" charset="2"/>
              </a:rPr>
              <a:t>               4.  comminuted fracture</a:t>
            </a:r>
          </a:p>
          <a:p>
            <a:pPr marL="571500" indent="-571500">
              <a:buNone/>
            </a:pPr>
            <a:r>
              <a:rPr lang="en-US" dirty="0" smtClean="0">
                <a:sym typeface="Wingdings" pitchFamily="2" charset="2"/>
              </a:rPr>
              <a:t>                        fragments at break site, usually requires              surgery</a:t>
            </a:r>
          </a:p>
          <a:p>
            <a:pPr marL="571500" indent="-571500">
              <a:buNone/>
            </a:pPr>
            <a:endParaRPr lang="en-US" dirty="0" smtClean="0">
              <a:sym typeface="Wingdings" pitchFamily="2" charset="2"/>
            </a:endParaRPr>
          </a:p>
          <a:p>
            <a:pPr marL="571500" indent="-571500">
              <a:buNone/>
            </a:pPr>
            <a:r>
              <a:rPr lang="en-US" dirty="0" smtClean="0">
                <a:sym typeface="Wingdings" pitchFamily="2" charset="2"/>
              </a:rPr>
              <a:t>               5.  impacted fracture(compression)</a:t>
            </a:r>
          </a:p>
          <a:p>
            <a:pPr marL="571500" indent="-571500">
              <a:buNone/>
            </a:pPr>
            <a:r>
              <a:rPr lang="en-US" dirty="0" smtClean="0">
                <a:sym typeface="Wingdings" pitchFamily="2" charset="2"/>
              </a:rPr>
              <a:t>                        two ends of bone driven into each other</a:t>
            </a:r>
          </a:p>
          <a:p>
            <a:pPr marL="571500" indent="-571500">
              <a:buNone/>
            </a:pPr>
            <a:r>
              <a:rPr lang="en-US" dirty="0" smtClean="0">
                <a:sym typeface="Wingdings" pitchFamily="2" charset="2"/>
              </a:rPr>
              <a:t>              </a:t>
            </a:r>
          </a:p>
          <a:p>
            <a:pPr marL="571500" indent="-571500">
              <a:buNone/>
            </a:pPr>
            <a:r>
              <a:rPr lang="en-US" dirty="0" smtClean="0">
                <a:sym typeface="Wingdings" pitchFamily="2" charset="2"/>
              </a:rPr>
              <a:t>               6.  stress fracture</a:t>
            </a:r>
          </a:p>
          <a:p>
            <a:pPr marL="571500" indent="-571500">
              <a:buNone/>
            </a:pPr>
            <a:r>
              <a:rPr lang="en-US" dirty="0" smtClean="0">
                <a:sym typeface="Wingdings" pitchFamily="2" charset="2"/>
              </a:rPr>
              <a:t>                        tiny, often microscopic cracks in a bone</a:t>
            </a:r>
          </a:p>
          <a:p>
            <a:pPr marL="571500" indent="-571500">
              <a:buNone/>
            </a:pPr>
            <a:r>
              <a:rPr lang="en-US" dirty="0" smtClean="0">
                <a:sym typeface="Wingdings" pitchFamily="2" charset="2"/>
              </a:rPr>
              <a:t>                        painful, overuse injury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 startAt="7"/>
            </a:pPr>
            <a:r>
              <a:rPr lang="en-US" dirty="0" smtClean="0"/>
              <a:t>Spiral fracture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- ragged break due to twisting force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 startAt="8"/>
            </a:pPr>
            <a:r>
              <a:rPr lang="en-US" dirty="0" smtClean="0"/>
              <a:t>Epiphyseal fracture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-  break at growth plate (epiphyseal plate)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 startAt="9"/>
            </a:pPr>
            <a:r>
              <a:rPr lang="en-US" dirty="0" smtClean="0"/>
              <a:t>Depressed fracture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-  broken bone pressed inward (skull)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408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Bone functions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buNone/>
            </a:pPr>
            <a:r>
              <a:rPr lang="en-US" dirty="0" smtClean="0"/>
              <a:t>        1. </a:t>
            </a:r>
            <a:r>
              <a:rPr lang="en-US" smtClean="0"/>
              <a:t>support/structure</a:t>
            </a:r>
            <a:endParaRPr lang="en-US" dirty="0" smtClean="0"/>
          </a:p>
          <a:p>
            <a:pPr marL="571500" indent="-571500">
              <a:buNone/>
            </a:pPr>
            <a:r>
              <a:rPr lang="en-US" baseline="0" dirty="0" smtClean="0"/>
              <a:t>        2. protection</a:t>
            </a:r>
          </a:p>
          <a:p>
            <a:pPr marL="571500" indent="-571500">
              <a:buNone/>
            </a:pPr>
            <a:r>
              <a:rPr lang="en-US" baseline="0" dirty="0" smtClean="0"/>
              <a:t>        3. movement</a:t>
            </a:r>
          </a:p>
          <a:p>
            <a:pPr marL="571500" indent="-571500">
              <a:buNone/>
            </a:pPr>
            <a:r>
              <a:rPr lang="en-US" baseline="0" dirty="0" smtClean="0"/>
              <a:t>        4. mineral storage – calcium, phosphorous ,</a:t>
            </a:r>
          </a:p>
          <a:p>
            <a:pPr marL="571500" indent="-571500">
              <a:buNone/>
            </a:pPr>
            <a:r>
              <a:rPr lang="en-US" dirty="0" smtClean="0"/>
              <a:t>                                                           </a:t>
            </a:r>
            <a:r>
              <a:rPr lang="en-US" baseline="0" dirty="0" smtClean="0"/>
              <a:t> magnesium</a:t>
            </a:r>
          </a:p>
          <a:p>
            <a:pPr marL="571500" indent="-571500">
              <a:buNone/>
            </a:pPr>
            <a:r>
              <a:rPr lang="en-US" baseline="0" dirty="0" smtClean="0"/>
              <a:t>        5. </a:t>
            </a:r>
            <a:r>
              <a:rPr lang="en-US" baseline="0" dirty="0" err="1" smtClean="0"/>
              <a:t>hemopoiesis</a:t>
            </a:r>
            <a:r>
              <a:rPr lang="en-US" baseline="0" dirty="0" smtClean="0"/>
              <a:t> – blood cell formation</a:t>
            </a:r>
          </a:p>
          <a:p>
            <a:pPr marL="571500" indent="-571500">
              <a:buNone/>
            </a:pPr>
            <a:r>
              <a:rPr lang="en-US" baseline="0" dirty="0" smtClean="0"/>
              <a:t>        6. triglyceride storage</a:t>
            </a:r>
          </a:p>
          <a:p>
            <a:pPr marL="571500" indent="-571500">
              <a:buNone/>
            </a:pPr>
            <a:endParaRPr lang="en-US" baseline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71500" indent="-571500">
              <a:buNone/>
            </a:pPr>
            <a:r>
              <a:rPr lang="en-US" dirty="0" smtClean="0">
                <a:sym typeface="Wingdings" pitchFamily="2" charset="2"/>
              </a:rPr>
              <a:t>               7. </a:t>
            </a:r>
            <a:r>
              <a:rPr lang="en-US" dirty="0" err="1" smtClean="0">
                <a:sym typeface="Wingdings" pitchFamily="2" charset="2"/>
              </a:rPr>
              <a:t>Colle’s</a:t>
            </a:r>
            <a:r>
              <a:rPr lang="en-US" dirty="0" smtClean="0">
                <a:sym typeface="Wingdings" pitchFamily="2" charset="2"/>
              </a:rPr>
              <a:t> Fracture</a:t>
            </a:r>
          </a:p>
          <a:p>
            <a:pPr marL="571500" indent="-571500">
              <a:buNone/>
            </a:pPr>
            <a:r>
              <a:rPr lang="en-US" dirty="0" smtClean="0">
                <a:sym typeface="Wingdings" pitchFamily="2" charset="2"/>
              </a:rPr>
              <a:t>                        common sports injury (falling while running)</a:t>
            </a:r>
          </a:p>
          <a:p>
            <a:pPr marL="571500" indent="-571500">
              <a:buNone/>
            </a:pPr>
            <a:r>
              <a:rPr lang="en-US" dirty="0" smtClean="0">
                <a:sym typeface="Wingdings" pitchFamily="2" charset="2"/>
              </a:rPr>
              <a:t>                        radius breaks near wrist</a:t>
            </a:r>
          </a:p>
          <a:p>
            <a:pPr marL="571500" indent="-571500">
              <a:buNone/>
            </a:pPr>
            <a:r>
              <a:rPr lang="en-US" dirty="0" smtClean="0">
                <a:sym typeface="Wingdings" pitchFamily="2" charset="2"/>
              </a:rPr>
              <a:t>                        distal portion of radius(near hand)  moves posterior to rest of radius     </a:t>
            </a:r>
          </a:p>
          <a:p>
            <a:pPr marL="571500" indent="-571500">
              <a:buNone/>
            </a:pPr>
            <a:r>
              <a:rPr lang="en-US" dirty="0" smtClean="0">
                <a:sym typeface="Wingdings" pitchFamily="2" charset="2"/>
              </a:rPr>
              <a:t>             </a:t>
            </a:r>
          </a:p>
          <a:p>
            <a:pPr marL="571500" indent="-571500">
              <a:buNone/>
            </a:pPr>
            <a:r>
              <a:rPr lang="en-US" dirty="0" smtClean="0">
                <a:sym typeface="Wingdings" pitchFamily="2" charset="2"/>
              </a:rPr>
              <a:t>              8.  </a:t>
            </a:r>
            <a:r>
              <a:rPr lang="en-US" dirty="0" err="1" smtClean="0">
                <a:sym typeface="Wingdings" pitchFamily="2" charset="2"/>
              </a:rPr>
              <a:t>Pott’s</a:t>
            </a:r>
            <a:r>
              <a:rPr lang="en-US" dirty="0" smtClean="0">
                <a:sym typeface="Wingdings" pitchFamily="2" charset="2"/>
              </a:rPr>
              <a:t> Fracture</a:t>
            </a:r>
          </a:p>
          <a:p>
            <a:pPr marL="571500" indent="-571500">
              <a:buNone/>
            </a:pPr>
            <a:r>
              <a:rPr lang="en-US" dirty="0" smtClean="0">
                <a:sym typeface="Wingdings" pitchFamily="2" charset="2"/>
              </a:rPr>
              <a:t>                        common ankle injury</a:t>
            </a:r>
          </a:p>
          <a:p>
            <a:pPr marL="571500" indent="-571500">
              <a:buNone/>
            </a:pPr>
            <a:r>
              <a:rPr lang="en-US" dirty="0" smtClean="0">
                <a:sym typeface="Wingdings" pitchFamily="2" charset="2"/>
              </a:rPr>
              <a:t>                        sole of </a:t>
            </a:r>
            <a:r>
              <a:rPr lang="en-US" smtClean="0">
                <a:sym typeface="Wingdings" pitchFamily="2" charset="2"/>
              </a:rPr>
              <a:t>foot moves laterally</a:t>
            </a:r>
            <a:endParaRPr lang="en-US" dirty="0" smtClean="0">
              <a:sym typeface="Wingdings" pitchFamily="2" charset="2"/>
            </a:endParaRPr>
          </a:p>
          <a:p>
            <a:pPr marL="571500" indent="-571500">
              <a:buNone/>
            </a:pPr>
            <a:r>
              <a:rPr lang="en-US" dirty="0" smtClean="0">
                <a:sym typeface="Wingdings" pitchFamily="2" charset="2"/>
              </a:rPr>
              <a:t>                        fracture to tibia (medially) as well as fibula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ym typeface="Wingdings" pitchFamily="2" charset="2"/>
              </a:rPr>
              <a:t> 5 stages of healing </a:t>
            </a:r>
            <a:br>
              <a:rPr lang="en-US" dirty="0" smtClean="0">
                <a:sym typeface="Wingdings" pitchFamily="2" charset="2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None/>
            </a:pPr>
            <a:r>
              <a:rPr lang="en-US" dirty="0" smtClean="0">
                <a:sym typeface="Wingdings" pitchFamily="2" charset="2"/>
              </a:rPr>
              <a:t>1.  </a:t>
            </a:r>
            <a:r>
              <a:rPr lang="en-US" b="1" dirty="0" smtClean="0">
                <a:solidFill>
                  <a:srgbClr val="002060"/>
                </a:solidFill>
                <a:sym typeface="Wingdings" pitchFamily="2" charset="2"/>
              </a:rPr>
              <a:t>Fracture hematoma stage</a:t>
            </a:r>
          </a:p>
          <a:p>
            <a:pPr marL="571500" indent="-571500">
              <a:buNone/>
            </a:pPr>
            <a:r>
              <a:rPr lang="en-US" dirty="0" smtClean="0">
                <a:sym typeface="Wingdings" pitchFamily="2" charset="2"/>
              </a:rPr>
              <a:t>                                blood clots at break site – can take several hours.  Why?</a:t>
            </a:r>
          </a:p>
          <a:p>
            <a:pPr marL="571500" indent="-571500">
              <a:buNone/>
            </a:pPr>
            <a:r>
              <a:rPr lang="en-US" dirty="0" smtClean="0">
                <a:sym typeface="Wingdings" pitchFamily="2" charset="2"/>
              </a:rPr>
              <a:t>                     </a:t>
            </a:r>
          </a:p>
          <a:p>
            <a:pPr marL="571500" indent="-571500">
              <a:buNone/>
            </a:pPr>
            <a:r>
              <a:rPr lang="en-US" dirty="0" smtClean="0">
                <a:sym typeface="Wingdings" pitchFamily="2" charset="2"/>
              </a:rPr>
              <a:t>   2.  </a:t>
            </a:r>
            <a:r>
              <a:rPr lang="en-US" b="1" dirty="0" err="1" smtClean="0">
                <a:solidFill>
                  <a:srgbClr val="002060"/>
                </a:solidFill>
                <a:sym typeface="Wingdings" pitchFamily="2" charset="2"/>
              </a:rPr>
              <a:t>Procallus</a:t>
            </a:r>
            <a:r>
              <a:rPr lang="en-US" b="1" dirty="0" smtClean="0">
                <a:solidFill>
                  <a:srgbClr val="002060"/>
                </a:solidFill>
                <a:sym typeface="Wingdings" pitchFamily="2" charset="2"/>
              </a:rPr>
              <a:t> stage-</a:t>
            </a:r>
          </a:p>
          <a:p>
            <a:pPr marL="571500" indent="-571500">
              <a:buNone/>
            </a:pPr>
            <a:r>
              <a:rPr lang="en-US" dirty="0" smtClean="0">
                <a:sym typeface="Wingdings" pitchFamily="2" charset="2"/>
              </a:rPr>
              <a:t>                                broken area becomes vascular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71500" indent="-571500">
              <a:buNone/>
            </a:pPr>
            <a:r>
              <a:rPr lang="en-US" dirty="0" smtClean="0">
                <a:sym typeface="Wingdings" pitchFamily="2" charset="2"/>
              </a:rPr>
              <a:t>3.  </a:t>
            </a:r>
            <a:r>
              <a:rPr lang="en-US" b="1" dirty="0" err="1" smtClean="0">
                <a:solidFill>
                  <a:srgbClr val="002060"/>
                </a:solidFill>
                <a:sym typeface="Wingdings" pitchFamily="2" charset="2"/>
              </a:rPr>
              <a:t>Fibrocartilaginous</a:t>
            </a:r>
            <a:r>
              <a:rPr lang="en-US" b="1" dirty="0" smtClean="0">
                <a:solidFill>
                  <a:srgbClr val="002060"/>
                </a:solidFill>
                <a:sym typeface="Wingdings" pitchFamily="2" charset="2"/>
              </a:rPr>
              <a:t> stage</a:t>
            </a:r>
          </a:p>
          <a:p>
            <a:pPr marL="571500" indent="-571500">
              <a:buNone/>
            </a:pPr>
            <a:r>
              <a:rPr lang="en-US" dirty="0" smtClean="0">
                <a:sym typeface="Wingdings" pitchFamily="2" charset="2"/>
              </a:rPr>
              <a:t>                                </a:t>
            </a:r>
            <a:r>
              <a:rPr lang="en-US" dirty="0" err="1" smtClean="0">
                <a:sym typeface="Wingdings" pitchFamily="2" charset="2"/>
              </a:rPr>
              <a:t>fibrocartilage</a:t>
            </a:r>
            <a:r>
              <a:rPr lang="en-US" dirty="0" smtClean="0">
                <a:sym typeface="Wingdings" pitchFamily="2" charset="2"/>
              </a:rPr>
              <a:t> holds broken ends together (approx 3 weeks)</a:t>
            </a:r>
          </a:p>
          <a:p>
            <a:pPr marL="571500" indent="-571500">
              <a:buNone/>
            </a:pPr>
            <a:endParaRPr lang="en-US" dirty="0" smtClean="0">
              <a:sym typeface="Wingdings" pitchFamily="2" charset="2"/>
            </a:endParaRPr>
          </a:p>
          <a:p>
            <a:pPr marL="571500" indent="-571500">
              <a:buNone/>
            </a:pPr>
            <a:r>
              <a:rPr lang="en-US" dirty="0" smtClean="0">
                <a:sym typeface="Wingdings" pitchFamily="2" charset="2"/>
              </a:rPr>
              <a:t> 4.  </a:t>
            </a:r>
            <a:r>
              <a:rPr lang="en-US" b="1" dirty="0" smtClean="0">
                <a:solidFill>
                  <a:srgbClr val="002060"/>
                </a:solidFill>
                <a:sym typeface="Wingdings" pitchFamily="2" charset="2"/>
              </a:rPr>
              <a:t>Bony callus stage  </a:t>
            </a:r>
            <a:r>
              <a:rPr lang="en-US" dirty="0" smtClean="0">
                <a:sym typeface="Wingdings" pitchFamily="2" charset="2"/>
              </a:rPr>
              <a:t>( 3-4 mo.)</a:t>
            </a:r>
          </a:p>
          <a:p>
            <a:pPr marL="571500" indent="-571500">
              <a:buNone/>
            </a:pPr>
            <a:r>
              <a:rPr lang="en-US" dirty="0" smtClean="0">
                <a:sym typeface="Wingdings" pitchFamily="2" charset="2"/>
              </a:rPr>
              <a:t>                                </a:t>
            </a:r>
            <a:r>
              <a:rPr lang="en-US" dirty="0" err="1" smtClean="0">
                <a:sym typeface="Wingdings" pitchFamily="2" charset="2"/>
              </a:rPr>
              <a:t>fibrocartilage</a:t>
            </a:r>
            <a:r>
              <a:rPr lang="en-US" dirty="0" smtClean="0">
                <a:sym typeface="Wingdings" pitchFamily="2" charset="2"/>
              </a:rPr>
              <a:t> replaced by spongy bone</a:t>
            </a:r>
          </a:p>
          <a:p>
            <a:pPr marL="571500" indent="-571500">
              <a:buNone/>
            </a:pPr>
            <a:r>
              <a:rPr lang="en-US" dirty="0" smtClean="0">
                <a:sym typeface="Wingdings" pitchFamily="2" charset="2"/>
              </a:rPr>
              <a:t> </a:t>
            </a:r>
          </a:p>
          <a:p>
            <a:pPr marL="571500" indent="-571500">
              <a:buNone/>
            </a:pPr>
            <a:r>
              <a:rPr lang="en-US" dirty="0" smtClean="0">
                <a:sym typeface="Wingdings" pitchFamily="2" charset="2"/>
              </a:rPr>
              <a:t>5.  </a:t>
            </a:r>
            <a:r>
              <a:rPr lang="en-US" b="1" dirty="0" smtClean="0">
                <a:solidFill>
                  <a:srgbClr val="002060"/>
                </a:solidFill>
                <a:sym typeface="Wingdings" pitchFamily="2" charset="2"/>
              </a:rPr>
              <a:t>Remodeling stage</a:t>
            </a:r>
          </a:p>
          <a:p>
            <a:pPr marL="571500" indent="-571500">
              <a:buNone/>
            </a:pPr>
            <a:r>
              <a:rPr lang="en-US" dirty="0" smtClean="0">
                <a:sym typeface="Wingdings" pitchFamily="2" charset="2"/>
              </a:rPr>
              <a:t>                                spongy bone slowly converted to compact bone (months)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ym typeface="Wingdings" pitchFamily="2" charset="2"/>
              </a:rPr>
              <a:t>Reduction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None/>
            </a:pPr>
            <a:endParaRPr lang="en-US" dirty="0" smtClean="0">
              <a:sym typeface="Wingdings" pitchFamily="2" charset="2"/>
            </a:endParaRPr>
          </a:p>
          <a:p>
            <a:pPr marL="571500" indent="-571500">
              <a:buNone/>
            </a:pPr>
            <a:r>
              <a:rPr lang="en-US" dirty="0" smtClean="0">
                <a:sym typeface="Wingdings" pitchFamily="2" charset="2"/>
              </a:rPr>
              <a:t>                        -realigning broken ends of bone</a:t>
            </a:r>
          </a:p>
          <a:p>
            <a:pPr marL="571500" indent="-571500">
              <a:buNone/>
            </a:pPr>
            <a:r>
              <a:rPr lang="en-US" dirty="0" smtClean="0">
                <a:sym typeface="Wingdings" pitchFamily="2" charset="2"/>
              </a:rPr>
              <a:t>                             1) open reduction – surgical</a:t>
            </a:r>
          </a:p>
          <a:p>
            <a:pPr marL="571500" indent="-571500">
              <a:buNone/>
            </a:pPr>
            <a:r>
              <a:rPr lang="en-US" dirty="0" smtClean="0">
                <a:sym typeface="Wingdings" pitchFamily="2" charset="2"/>
              </a:rPr>
              <a:t>                             2) closed reduction - nonsurgical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ym typeface="Wingdings" pitchFamily="2" charset="2"/>
              </a:rPr>
              <a:t> Bone growth</a:t>
            </a:r>
            <a:br>
              <a:rPr lang="en-US" dirty="0" smtClean="0">
                <a:sym typeface="Wingdings" pitchFamily="2" charset="2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71500" indent="-571500">
              <a:buNone/>
            </a:pPr>
            <a:r>
              <a:rPr lang="en-US" dirty="0" smtClean="0">
                <a:sym typeface="Wingdings" pitchFamily="2" charset="2"/>
              </a:rPr>
              <a:t>A) length</a:t>
            </a:r>
          </a:p>
          <a:p>
            <a:pPr marL="571500" indent="-571500">
              <a:buNone/>
            </a:pPr>
            <a:r>
              <a:rPr lang="en-US" dirty="0" smtClean="0">
                <a:sym typeface="Wingdings" pitchFamily="2" charset="2"/>
              </a:rPr>
              <a:t>                 </a:t>
            </a:r>
            <a:r>
              <a:rPr lang="en-US" dirty="0" err="1" smtClean="0">
                <a:sym typeface="Wingdings" pitchFamily="2" charset="2"/>
              </a:rPr>
              <a:t>epiphyseal</a:t>
            </a:r>
            <a:r>
              <a:rPr lang="en-US" dirty="0" smtClean="0">
                <a:sym typeface="Wingdings" pitchFamily="2" charset="2"/>
              </a:rPr>
              <a:t> plate is ossified on side of </a:t>
            </a:r>
            <a:r>
              <a:rPr lang="en-US" dirty="0" err="1" smtClean="0">
                <a:sym typeface="Wingdings" pitchFamily="2" charset="2"/>
              </a:rPr>
              <a:t>diaphysis</a:t>
            </a:r>
            <a:endParaRPr lang="en-US" dirty="0" smtClean="0">
              <a:sym typeface="Wingdings" pitchFamily="2" charset="2"/>
            </a:endParaRPr>
          </a:p>
          <a:p>
            <a:pPr marL="571500" indent="-571500">
              <a:buNone/>
            </a:pPr>
            <a:r>
              <a:rPr lang="en-US" dirty="0" smtClean="0">
                <a:sym typeface="Wingdings" pitchFamily="2" charset="2"/>
              </a:rPr>
              <a:t>                 cartilage cells proliferate on side of epiphysis </a:t>
            </a:r>
          </a:p>
          <a:p>
            <a:pPr marL="571500" indent="-571500">
              <a:buNone/>
            </a:pPr>
            <a:r>
              <a:rPr lang="en-US" dirty="0" smtClean="0">
                <a:sym typeface="Wingdings" pitchFamily="2" charset="2"/>
              </a:rPr>
              <a:t>      </a:t>
            </a:r>
          </a:p>
          <a:p>
            <a:pPr marL="571500" indent="-571500">
              <a:buNone/>
            </a:pPr>
            <a:r>
              <a:rPr lang="en-US" dirty="0" smtClean="0">
                <a:sym typeface="Wingdings" pitchFamily="2" charset="2"/>
              </a:rPr>
              <a:t>  B) thickness</a:t>
            </a:r>
          </a:p>
          <a:p>
            <a:pPr marL="571500" indent="-571500">
              <a:buNone/>
            </a:pPr>
            <a:r>
              <a:rPr lang="en-US" dirty="0" smtClean="0">
                <a:sym typeface="Wingdings" pitchFamily="2" charset="2"/>
              </a:rPr>
              <a:t>                 matrix forms around blood vessel on surface of bone</a:t>
            </a:r>
          </a:p>
          <a:p>
            <a:pPr marL="571500" indent="-571500">
              <a:buNone/>
            </a:pPr>
            <a:r>
              <a:rPr lang="en-US" dirty="0" smtClean="0">
                <a:sym typeface="Wingdings" pitchFamily="2" charset="2"/>
              </a:rPr>
              <a:t>                 vessel becomes a </a:t>
            </a:r>
            <a:r>
              <a:rPr lang="en-US" dirty="0" err="1" smtClean="0">
                <a:sym typeface="Wingdings" pitchFamily="2" charset="2"/>
              </a:rPr>
              <a:t>Haversian</a:t>
            </a:r>
            <a:r>
              <a:rPr lang="en-US" dirty="0" smtClean="0">
                <a:sym typeface="Wingdings" pitchFamily="2" charset="2"/>
              </a:rPr>
              <a:t> canal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ym typeface="Wingdings" pitchFamily="2" charset="2"/>
              </a:rPr>
              <a:t>Hormones affecting bones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pPr marL="571500" indent="-571500">
              <a:buNone/>
            </a:pPr>
            <a:r>
              <a:rPr lang="en-US" dirty="0" smtClean="0">
                <a:sym typeface="Wingdings" pitchFamily="2" charset="2"/>
              </a:rPr>
              <a:t>.   </a:t>
            </a:r>
          </a:p>
          <a:p>
            <a:pPr marL="571500" indent="-571500">
              <a:buNone/>
            </a:pPr>
            <a:r>
              <a:rPr lang="en-US" dirty="0" smtClean="0">
                <a:sym typeface="Wingdings" pitchFamily="2" charset="2"/>
              </a:rPr>
              <a:t> 1.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PTH (parathyroid hormone)</a:t>
            </a:r>
          </a:p>
          <a:p>
            <a:pPr marL="571500" indent="-571500">
              <a:buNone/>
            </a:pPr>
            <a:r>
              <a:rPr lang="en-US" dirty="0" smtClean="0">
                <a:sym typeface="Wingdings" pitchFamily="2" charset="2"/>
              </a:rPr>
              <a:t>             - increases blood calcium levels</a:t>
            </a:r>
          </a:p>
          <a:p>
            <a:pPr marL="571500" indent="-571500">
              <a:buNone/>
            </a:pPr>
            <a:r>
              <a:rPr lang="en-US" dirty="0" smtClean="0">
                <a:sym typeface="Wingdings" pitchFamily="2" charset="2"/>
              </a:rPr>
              <a:t>              -”pulls” calcium from bones by stimulating </a:t>
            </a:r>
            <a:r>
              <a:rPr lang="en-US" dirty="0" err="1" smtClean="0">
                <a:sym typeface="Wingdings" pitchFamily="2" charset="2"/>
              </a:rPr>
              <a:t>osteoclast</a:t>
            </a:r>
            <a:r>
              <a:rPr lang="en-US" dirty="0" smtClean="0">
                <a:sym typeface="Wingdings" pitchFamily="2" charset="2"/>
              </a:rPr>
              <a:t> activity</a:t>
            </a:r>
          </a:p>
          <a:p>
            <a:pPr marL="571500" indent="-571500">
              <a:buNone/>
            </a:pPr>
            <a:r>
              <a:rPr lang="en-US" dirty="0" smtClean="0">
                <a:sym typeface="Wingdings" pitchFamily="2" charset="2"/>
              </a:rPr>
              <a:t>                   </a:t>
            </a:r>
          </a:p>
          <a:p>
            <a:pPr marL="571500" indent="-571500">
              <a:buNone/>
            </a:pPr>
            <a:r>
              <a:rPr lang="en-US" dirty="0" smtClean="0">
                <a:sym typeface="Wingdings" pitchFamily="2" charset="2"/>
              </a:rPr>
              <a:t>  2.  </a:t>
            </a:r>
            <a:r>
              <a:rPr lang="en-US" dirty="0" smtClean="0">
                <a:solidFill>
                  <a:srgbClr val="7030A0"/>
                </a:solidFill>
                <a:sym typeface="Wingdings" pitchFamily="2" charset="2"/>
              </a:rPr>
              <a:t>CT  (</a:t>
            </a:r>
            <a:r>
              <a:rPr lang="en-US" dirty="0" err="1" smtClean="0">
                <a:solidFill>
                  <a:srgbClr val="7030A0"/>
                </a:solidFill>
                <a:sym typeface="Wingdings" pitchFamily="2" charset="2"/>
              </a:rPr>
              <a:t>calcitonin</a:t>
            </a:r>
            <a:r>
              <a:rPr lang="en-US" dirty="0" smtClean="0">
                <a:solidFill>
                  <a:srgbClr val="7030A0"/>
                </a:solidFill>
                <a:sym typeface="Wingdings" pitchFamily="2" charset="2"/>
              </a:rPr>
              <a:t>)</a:t>
            </a:r>
          </a:p>
          <a:p>
            <a:pPr marL="571500" indent="-571500">
              <a:buNone/>
            </a:pPr>
            <a:r>
              <a:rPr lang="en-US" dirty="0" smtClean="0">
                <a:sym typeface="Wingdings" pitchFamily="2" charset="2"/>
              </a:rPr>
              <a:t>                              - lowers blood calcium levels</a:t>
            </a:r>
          </a:p>
          <a:p>
            <a:pPr marL="571500" indent="-571500">
              <a:buNone/>
            </a:pPr>
            <a:r>
              <a:rPr lang="en-US" dirty="0" smtClean="0">
                <a:sym typeface="Wingdings" pitchFamily="2" charset="2"/>
              </a:rPr>
              <a:t>                              -increases bone calcium levels</a:t>
            </a:r>
          </a:p>
          <a:p>
            <a:pPr marL="571500" indent="-571500">
              <a:buNone/>
            </a:pPr>
            <a:r>
              <a:rPr lang="en-US" dirty="0" smtClean="0">
                <a:sym typeface="Wingdings" pitchFamily="2" charset="2"/>
              </a:rPr>
              <a:t>                              -may slow </a:t>
            </a:r>
            <a:r>
              <a:rPr lang="en-US" dirty="0" err="1" smtClean="0">
                <a:sym typeface="Wingdings" pitchFamily="2" charset="2"/>
              </a:rPr>
              <a:t>osteoclast</a:t>
            </a:r>
            <a:r>
              <a:rPr lang="en-US" dirty="0" smtClean="0">
                <a:sym typeface="Wingdings" pitchFamily="2" charset="2"/>
              </a:rPr>
              <a:t> activity</a:t>
            </a:r>
          </a:p>
          <a:p>
            <a:pPr marL="571500" indent="-571500">
              <a:buNone/>
            </a:pPr>
            <a:r>
              <a:rPr lang="en-US" dirty="0" smtClean="0">
                <a:sym typeface="Wingdings" pitchFamily="2" charset="2"/>
              </a:rPr>
              <a:t>                              -most effective in youth</a:t>
            </a:r>
          </a:p>
          <a:p>
            <a:pPr marL="571500" indent="-571500">
              <a:buNone/>
            </a:pPr>
            <a:endParaRPr lang="en-US" dirty="0" smtClean="0">
              <a:sym typeface="Wingdings" pitchFamily="2" charset="2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Cartilage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*</a:t>
            </a:r>
            <a:r>
              <a:rPr lang="en-US" dirty="0">
                <a:solidFill>
                  <a:srgbClr val="FF0000"/>
                </a:solidFill>
              </a:rPr>
              <a:t>matrix is similar to bone</a:t>
            </a:r>
          </a:p>
          <a:p>
            <a:pPr marL="0" indent="0">
              <a:buNone/>
            </a:pPr>
            <a:r>
              <a:rPr lang="en-US" dirty="0"/>
              <a:t>                   </a:t>
            </a:r>
            <a:r>
              <a:rPr lang="en-US" dirty="0" smtClean="0"/>
              <a:t>----- collagen and water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* </a:t>
            </a:r>
            <a:r>
              <a:rPr lang="en-US" dirty="0">
                <a:solidFill>
                  <a:srgbClr val="FF0000"/>
                </a:solidFill>
              </a:rPr>
              <a:t>but different</a:t>
            </a:r>
          </a:p>
          <a:p>
            <a:pPr marL="0" indent="0">
              <a:buNone/>
            </a:pPr>
            <a:r>
              <a:rPr lang="en-US" dirty="0"/>
              <a:t>                  </a:t>
            </a:r>
            <a:r>
              <a:rPr lang="en-US" dirty="0" smtClean="0"/>
              <a:t>----- </a:t>
            </a:r>
            <a:r>
              <a:rPr lang="en-US" dirty="0"/>
              <a:t>chondroitin sulfate </a:t>
            </a:r>
            <a:r>
              <a:rPr lang="en-US" dirty="0" smtClean="0"/>
              <a:t>and hyaluronic acid (GAG’s) rather </a:t>
            </a:r>
            <a:r>
              <a:rPr lang="en-US" dirty="0"/>
              <a:t>than mineral </a:t>
            </a:r>
            <a:r>
              <a:rPr lang="en-US" dirty="0" smtClean="0"/>
              <a:t>salts</a:t>
            </a:r>
          </a:p>
          <a:p>
            <a:pPr marL="0" indent="0">
              <a:buNone/>
            </a:pPr>
            <a:r>
              <a:rPr lang="en-US" sz="2800" i="1" dirty="0" smtClean="0">
                <a:solidFill>
                  <a:srgbClr val="7030A0"/>
                </a:solidFill>
              </a:rPr>
              <a:t>*GAG = glycosaminoglycan </a:t>
            </a:r>
            <a:endParaRPr lang="en-US" sz="2800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18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2.    </a:t>
            </a:r>
            <a:r>
              <a:rPr lang="en-US" dirty="0" smtClean="0">
                <a:solidFill>
                  <a:srgbClr val="7030A0"/>
                </a:solidFill>
              </a:rPr>
              <a:t>Collagen</a:t>
            </a:r>
            <a:r>
              <a:rPr lang="en-US" dirty="0" smtClean="0"/>
              <a:t> </a:t>
            </a:r>
            <a:r>
              <a:rPr lang="en-US" smtClean="0"/>
              <a:t>for tensile </a:t>
            </a:r>
            <a:r>
              <a:rPr lang="en-US" dirty="0" smtClean="0"/>
              <a:t>strength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       </a:t>
            </a:r>
            <a:r>
              <a:rPr lang="en-US" dirty="0" smtClean="0">
                <a:solidFill>
                  <a:srgbClr val="00B0F0"/>
                </a:solidFill>
              </a:rPr>
              <a:t>other components</a:t>
            </a:r>
            <a:r>
              <a:rPr lang="en-US" dirty="0" smtClean="0"/>
              <a:t> for resilience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84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3. 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676400" y="1798320"/>
            <a:ext cx="6858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a)</a:t>
            </a:r>
            <a:r>
              <a:rPr lang="en-US" sz="3200" b="1" dirty="0"/>
              <a:t>hyaline</a:t>
            </a:r>
            <a:r>
              <a:rPr lang="en-US" sz="3200" dirty="0"/>
              <a:t> -  shiny, glassy, most </a:t>
            </a:r>
            <a:r>
              <a:rPr lang="en-US" sz="3200" dirty="0" smtClean="0"/>
              <a:t>common </a:t>
            </a:r>
            <a:r>
              <a:rPr lang="en-US" sz="3200" dirty="0"/>
              <a:t>in human body</a:t>
            </a:r>
          </a:p>
          <a:p>
            <a:endParaRPr lang="en-US" sz="3200" dirty="0"/>
          </a:p>
          <a:p>
            <a:r>
              <a:rPr lang="en-US" sz="3200" dirty="0">
                <a:solidFill>
                  <a:srgbClr val="FF0000"/>
                </a:solidFill>
              </a:rPr>
              <a:t>Locations</a:t>
            </a:r>
            <a:r>
              <a:rPr lang="en-US" sz="3200" dirty="0"/>
              <a:t>:  trachea, nose, bone joints, growth plates, larynx, rib </a:t>
            </a:r>
            <a:r>
              <a:rPr lang="en-US" sz="3200" dirty="0" smtClean="0"/>
              <a:t>cage</a:t>
            </a:r>
          </a:p>
          <a:p>
            <a:endParaRPr lang="en-US" sz="3200" dirty="0"/>
          </a:p>
          <a:p>
            <a:r>
              <a:rPr lang="en-US" sz="3200" dirty="0" smtClean="0">
                <a:solidFill>
                  <a:srgbClr val="FF0000"/>
                </a:solidFill>
              </a:rPr>
              <a:t>Functions</a:t>
            </a:r>
            <a:r>
              <a:rPr lang="en-US" sz="3200" dirty="0" smtClean="0"/>
              <a:t>:   Support, cushion, glide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8565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>
                <a:solidFill>
                  <a:srgbClr val="00B0F0"/>
                </a:solidFill>
              </a:rPr>
              <a:t>ELASTIC  Cartilage:   most elastin*</a:t>
            </a:r>
            <a:endParaRPr lang="en-US" i="1" dirty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en-US" i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i="1" dirty="0" smtClean="0">
                <a:solidFill>
                  <a:srgbClr val="7030A0"/>
                </a:solidFill>
              </a:rPr>
              <a:t>Locations</a:t>
            </a:r>
            <a:r>
              <a:rPr lang="en-US" i="1" dirty="0">
                <a:solidFill>
                  <a:srgbClr val="7030A0"/>
                </a:solidFill>
              </a:rPr>
              <a:t>:  </a:t>
            </a:r>
            <a:r>
              <a:rPr lang="en-US" i="1" dirty="0" smtClean="0">
                <a:solidFill>
                  <a:srgbClr val="7030A0"/>
                </a:solidFill>
              </a:rPr>
              <a:t>Epiglottis,   External ear</a:t>
            </a:r>
          </a:p>
          <a:p>
            <a:pPr marL="0" indent="0">
              <a:buNone/>
            </a:pPr>
            <a:endParaRPr lang="en-US" i="1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</a:rPr>
              <a:t>Functions:   structure , flexibility</a:t>
            </a:r>
            <a:endParaRPr lang="en-US" i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i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09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676400"/>
          </a:xfrm>
        </p:spPr>
        <p:txBody>
          <a:bodyPr>
            <a:normAutofit/>
          </a:bodyPr>
          <a:lstStyle/>
          <a:p>
            <a:r>
              <a:rPr lang="en-US" dirty="0" smtClean="0"/>
              <a:t>Long bone anatomy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2800" dirty="0" err="1" smtClean="0"/>
              <a:t>humerus</a:t>
            </a:r>
            <a:r>
              <a:rPr lang="en-US" sz="2800" dirty="0" smtClean="0"/>
              <a:t>, femur, etc (typically </a:t>
            </a:r>
            <a:r>
              <a:rPr lang="en-US" sz="2800" dirty="0" err="1" smtClean="0"/>
              <a:t>appendicular</a:t>
            </a:r>
            <a:r>
              <a:rPr lang="en-US" sz="2800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 fontScale="92500" lnSpcReduction="10000"/>
          </a:bodyPr>
          <a:lstStyle/>
          <a:p>
            <a:pPr marL="571500" indent="-571500">
              <a:buNone/>
            </a:pPr>
            <a:endParaRPr lang="en-US" dirty="0" smtClean="0"/>
          </a:p>
          <a:p>
            <a:pPr marL="571500" indent="-571500">
              <a:buNone/>
            </a:pPr>
            <a:r>
              <a:rPr lang="en-US" baseline="0" dirty="0" smtClean="0"/>
              <a:t>                  1.  </a:t>
            </a:r>
            <a:r>
              <a:rPr lang="en-US" baseline="0" dirty="0" err="1" smtClean="0"/>
              <a:t>diaphysis</a:t>
            </a:r>
            <a:r>
              <a:rPr lang="en-US" baseline="0" dirty="0" smtClean="0"/>
              <a:t> – shaft</a:t>
            </a:r>
          </a:p>
          <a:p>
            <a:pPr marL="571500" indent="-571500">
              <a:buNone/>
            </a:pPr>
            <a:r>
              <a:rPr lang="en-US" baseline="0" dirty="0" smtClean="0"/>
              <a:t>                  </a:t>
            </a:r>
          </a:p>
          <a:p>
            <a:pPr marL="571500" indent="-571500">
              <a:buNone/>
            </a:pPr>
            <a:r>
              <a:rPr lang="en-US" dirty="0" smtClean="0"/>
              <a:t>                  </a:t>
            </a:r>
            <a:r>
              <a:rPr lang="en-US" baseline="0" dirty="0" smtClean="0"/>
              <a:t>2. epiphysis (</a:t>
            </a:r>
            <a:r>
              <a:rPr lang="en-US" baseline="0" dirty="0" err="1" smtClean="0"/>
              <a:t>es</a:t>
            </a:r>
            <a:r>
              <a:rPr lang="en-US" baseline="0" dirty="0" smtClean="0"/>
              <a:t>) – bulbous ends</a:t>
            </a:r>
          </a:p>
          <a:p>
            <a:pPr marL="571500" indent="-571500">
              <a:buNone/>
            </a:pPr>
            <a:r>
              <a:rPr lang="en-US" baseline="0" dirty="0" smtClean="0"/>
              <a:t>                  </a:t>
            </a:r>
          </a:p>
          <a:p>
            <a:pPr marL="571500" indent="-571500">
              <a:buNone/>
            </a:pPr>
            <a:r>
              <a:rPr lang="en-US" dirty="0" smtClean="0"/>
              <a:t>                  </a:t>
            </a:r>
            <a:r>
              <a:rPr lang="en-US" baseline="0" dirty="0" smtClean="0"/>
              <a:t>3. metaphysis (</a:t>
            </a:r>
            <a:r>
              <a:rPr lang="en-US" baseline="0" dirty="0" err="1" smtClean="0"/>
              <a:t>es</a:t>
            </a:r>
            <a:r>
              <a:rPr lang="en-US" baseline="0" dirty="0" smtClean="0"/>
              <a:t>) – between 1&amp;2</a:t>
            </a:r>
          </a:p>
          <a:p>
            <a:pPr marL="571500" indent="-57150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</a:t>
            </a:r>
            <a:r>
              <a:rPr lang="en-US" dirty="0" smtClean="0">
                <a:solidFill>
                  <a:srgbClr val="FF0000"/>
                </a:solidFill>
              </a:rPr>
              <a:t>*contains epiphyseal plate in youth*</a:t>
            </a:r>
            <a:endParaRPr lang="en-US" baseline="0" dirty="0" smtClean="0">
              <a:solidFill>
                <a:srgbClr val="FF0000"/>
              </a:solidFill>
            </a:endParaRPr>
          </a:p>
          <a:p>
            <a:pPr marL="571500" indent="-571500">
              <a:buNone/>
            </a:pPr>
            <a:r>
              <a:rPr lang="en-US" dirty="0" smtClean="0"/>
              <a:t>                                </a:t>
            </a:r>
            <a:endParaRPr lang="en-US" baseline="0" dirty="0" smtClean="0"/>
          </a:p>
          <a:p>
            <a:pPr marL="571500" indent="-571500">
              <a:buNone/>
            </a:pPr>
            <a:endParaRPr lang="en-US" baseline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c)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fibrocartilage</a:t>
            </a:r>
            <a:r>
              <a:rPr lang="en-US" dirty="0"/>
              <a:t> – </a:t>
            </a:r>
            <a:r>
              <a:rPr lang="en-US" dirty="0" smtClean="0"/>
              <a:t>very abundant collagen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Functions:    resists compression , structure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00B0F0"/>
                </a:solidFill>
              </a:rPr>
              <a:t>Locations: meniscus</a:t>
            </a:r>
            <a:r>
              <a:rPr lang="en-US" dirty="0">
                <a:solidFill>
                  <a:srgbClr val="00B0F0"/>
                </a:solidFill>
              </a:rPr>
              <a:t>, vertebral disks, bone repair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58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cartilage is an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avascular</a:t>
            </a:r>
            <a:r>
              <a:rPr lang="en-US" dirty="0"/>
              <a:t> </a:t>
            </a:r>
            <a:r>
              <a:rPr lang="en-US" sz="3600" b="1" dirty="0">
                <a:solidFill>
                  <a:srgbClr val="FF0000"/>
                </a:solidFill>
              </a:rPr>
              <a:t>connective</a:t>
            </a:r>
            <a:r>
              <a:rPr lang="en-US" dirty="0"/>
              <a:t> tissue</a:t>
            </a:r>
          </a:p>
          <a:p>
            <a:pPr marL="0" indent="0">
              <a:buNone/>
            </a:pPr>
            <a:r>
              <a:rPr lang="en-US" dirty="0"/>
              <a:t>              </a:t>
            </a:r>
            <a:r>
              <a:rPr lang="en-US" dirty="0" smtClean="0"/>
              <a:t>and lacks </a:t>
            </a:r>
            <a:r>
              <a:rPr lang="en-US" dirty="0"/>
              <a:t>a direct nerve supply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30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7</a:t>
            </a:r>
            <a:r>
              <a:rPr lang="en-US" dirty="0" smtClean="0"/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a)</a:t>
            </a:r>
            <a:r>
              <a:rPr lang="en-US" u="sng" dirty="0" smtClean="0">
                <a:solidFill>
                  <a:srgbClr val="C00000"/>
                </a:solidFill>
              </a:rPr>
              <a:t>chondrocyte</a:t>
            </a:r>
            <a:r>
              <a:rPr lang="en-US" dirty="0" smtClean="0"/>
              <a:t> </a:t>
            </a:r>
            <a:r>
              <a:rPr lang="en-US" dirty="0"/>
              <a:t>– mature cartilage cell </a:t>
            </a:r>
            <a:r>
              <a:rPr lang="en-US" dirty="0" smtClean="0"/>
              <a:t>in </a:t>
            </a:r>
            <a:r>
              <a:rPr lang="en-US" dirty="0" smtClean="0">
                <a:solidFill>
                  <a:srgbClr val="FF0000"/>
                </a:solidFill>
              </a:rPr>
              <a:t>lacuna </a:t>
            </a:r>
            <a:r>
              <a:rPr lang="en-US" dirty="0" smtClean="0"/>
              <a:t>within cartilage matrix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smtClean="0"/>
              <a:t>      </a:t>
            </a:r>
          </a:p>
          <a:p>
            <a:pPr marL="0" indent="0">
              <a:buNone/>
            </a:pPr>
            <a:r>
              <a:rPr lang="en-US" dirty="0" smtClean="0"/>
              <a:t>b)</a:t>
            </a:r>
            <a:r>
              <a:rPr lang="en-US" u="sng" dirty="0" err="1" smtClean="0">
                <a:solidFill>
                  <a:srgbClr val="7030A0"/>
                </a:solidFill>
              </a:rPr>
              <a:t>chondroblasts</a:t>
            </a:r>
            <a:r>
              <a:rPr lang="en-US" u="sng" dirty="0" smtClean="0">
                <a:solidFill>
                  <a:srgbClr val="7030A0"/>
                </a:solidFill>
              </a:rPr>
              <a:t> </a:t>
            </a:r>
            <a:r>
              <a:rPr lang="en-US" dirty="0"/>
              <a:t>– </a:t>
            </a:r>
            <a:r>
              <a:rPr lang="en-US" dirty="0" smtClean="0"/>
              <a:t>secretes </a:t>
            </a:r>
            <a:r>
              <a:rPr lang="en-US" dirty="0"/>
              <a:t>collagen </a:t>
            </a:r>
            <a:r>
              <a:rPr lang="en-US" dirty="0" smtClean="0"/>
              <a:t> </a:t>
            </a:r>
            <a:r>
              <a:rPr lang="en-US" dirty="0"/>
              <a:t>- analogous to </a:t>
            </a:r>
            <a:r>
              <a:rPr lang="en-US" dirty="0" smtClean="0"/>
              <a:t>osteoblast</a:t>
            </a:r>
          </a:p>
          <a:p>
            <a:pPr marL="0" indent="0">
              <a:buNone/>
            </a:pPr>
            <a:r>
              <a:rPr lang="en-US" dirty="0" smtClean="0"/>
              <a:t>c)   </a:t>
            </a:r>
            <a:r>
              <a:rPr lang="en-US" dirty="0" smtClean="0">
                <a:solidFill>
                  <a:srgbClr val="FF0000"/>
                </a:solidFill>
              </a:rPr>
              <a:t>Perichondrium </a:t>
            </a:r>
            <a:r>
              <a:rPr lang="en-US" dirty="0" smtClean="0"/>
              <a:t>– analogous to </a:t>
            </a:r>
            <a:r>
              <a:rPr lang="en-US" dirty="0" err="1" smtClean="0"/>
              <a:t>periosteum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53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77500" lnSpcReduction="20000"/>
          </a:bodyPr>
          <a:lstStyle/>
          <a:p>
            <a:pPr marL="571500" indent="-571500">
              <a:buNone/>
            </a:pPr>
            <a:r>
              <a:rPr lang="en-US" baseline="0" dirty="0" smtClean="0"/>
              <a:t>      4. </a:t>
            </a:r>
            <a:r>
              <a:rPr lang="en-US" baseline="0" dirty="0" err="1" smtClean="0"/>
              <a:t>articular</a:t>
            </a:r>
            <a:r>
              <a:rPr lang="en-US" baseline="0" dirty="0" smtClean="0"/>
              <a:t> cartilage (hyaline)</a:t>
            </a:r>
          </a:p>
          <a:p>
            <a:pPr marL="571500" indent="-571500">
              <a:buNone/>
            </a:pPr>
            <a:r>
              <a:rPr lang="en-US" dirty="0" smtClean="0"/>
              <a:t>                    friction </a:t>
            </a:r>
            <a:r>
              <a:rPr lang="en-US" baseline="0" dirty="0" smtClean="0"/>
              <a:t>reduction at joints</a:t>
            </a:r>
          </a:p>
          <a:p>
            <a:pPr marL="571500" indent="-571500">
              <a:buNone/>
            </a:pPr>
            <a:r>
              <a:rPr lang="en-US" baseline="0" dirty="0" smtClean="0"/>
              <a:t>      5. </a:t>
            </a:r>
            <a:r>
              <a:rPr lang="en-US" baseline="0" dirty="0" err="1" smtClean="0"/>
              <a:t>periosteum</a:t>
            </a:r>
            <a:r>
              <a:rPr lang="en-US" baseline="0" dirty="0" smtClean="0"/>
              <a:t> </a:t>
            </a:r>
            <a:r>
              <a:rPr lang="en-US" dirty="0" smtClean="0"/>
              <a:t> (dense irregular)</a:t>
            </a:r>
            <a:endParaRPr lang="en-US" baseline="0" dirty="0" smtClean="0"/>
          </a:p>
          <a:p>
            <a:pPr marL="571500" indent="-571500">
              <a:buNone/>
            </a:pPr>
            <a:r>
              <a:rPr lang="en-US" dirty="0" smtClean="0"/>
              <a:t>                    </a:t>
            </a:r>
            <a:r>
              <a:rPr lang="en-US" baseline="0" dirty="0" smtClean="0"/>
              <a:t>wraps outer bone surface </a:t>
            </a:r>
          </a:p>
          <a:p>
            <a:pPr marL="571500" indent="-571500">
              <a:buNone/>
            </a:pPr>
            <a:r>
              <a:rPr lang="en-US" baseline="0" dirty="0" smtClean="0"/>
              <a:t>      6. </a:t>
            </a:r>
            <a:r>
              <a:rPr lang="en-US" baseline="0" dirty="0" err="1" smtClean="0"/>
              <a:t>endosteum</a:t>
            </a:r>
            <a:r>
              <a:rPr lang="en-US" baseline="0" dirty="0" smtClean="0"/>
              <a:t> </a:t>
            </a:r>
          </a:p>
          <a:p>
            <a:pPr marL="571500" indent="-571500">
              <a:buNone/>
            </a:pPr>
            <a:r>
              <a:rPr lang="en-US" dirty="0" smtClean="0"/>
              <a:t>                   </a:t>
            </a:r>
            <a:r>
              <a:rPr lang="en-US" baseline="0" dirty="0" smtClean="0"/>
              <a:t> lines </a:t>
            </a:r>
            <a:r>
              <a:rPr lang="en-US" smtClean="0"/>
              <a:t>medullary cavity</a:t>
            </a:r>
            <a:endParaRPr lang="en-US" baseline="0" dirty="0" smtClean="0"/>
          </a:p>
          <a:p>
            <a:pPr marL="571500" indent="-571500">
              <a:buNone/>
            </a:pPr>
            <a:r>
              <a:rPr lang="en-US" baseline="0" dirty="0" smtClean="0"/>
              <a:t>      7. </a:t>
            </a:r>
            <a:r>
              <a:rPr lang="en-US" baseline="0" dirty="0" err="1" smtClean="0"/>
              <a:t>medullary</a:t>
            </a:r>
            <a:r>
              <a:rPr lang="en-US" baseline="0" dirty="0" smtClean="0"/>
              <a:t> cavity -  in </a:t>
            </a:r>
            <a:r>
              <a:rPr lang="en-US" baseline="0" dirty="0" err="1" smtClean="0"/>
              <a:t>diaphysis</a:t>
            </a:r>
            <a:endParaRPr lang="en-US" dirty="0" smtClean="0"/>
          </a:p>
          <a:p>
            <a:pPr marL="571500" indent="-571500">
              <a:buNone/>
            </a:pPr>
            <a:r>
              <a:rPr lang="en-US" dirty="0" smtClean="0"/>
              <a:t>                  </a:t>
            </a:r>
            <a:r>
              <a:rPr lang="en-US" baseline="0" dirty="0" smtClean="0"/>
              <a:t> contains yellow marrow</a:t>
            </a:r>
          </a:p>
          <a:p>
            <a:pPr marL="571500" indent="-571500">
              <a:buNone/>
            </a:pPr>
            <a:r>
              <a:rPr lang="en-US" dirty="0" smtClean="0"/>
              <a:t>      8. yellow marrow </a:t>
            </a:r>
          </a:p>
          <a:p>
            <a:pPr marL="571500" indent="-571500">
              <a:buNone/>
            </a:pPr>
            <a:r>
              <a:rPr lang="en-US" dirty="0" smtClean="0"/>
              <a:t>                   triglycerides (fat)</a:t>
            </a:r>
          </a:p>
          <a:p>
            <a:pPr marL="571500" indent="-571500">
              <a:buNone/>
            </a:pPr>
            <a:r>
              <a:rPr lang="en-US" dirty="0" smtClean="0"/>
              <a:t>      9. compact bone – “compact”</a:t>
            </a:r>
          </a:p>
          <a:p>
            <a:pPr marL="571500" indent="-571500">
              <a:buNone/>
            </a:pPr>
            <a:r>
              <a:rPr lang="en-US" dirty="0" smtClean="0"/>
              <a:t>                   “surface” bone</a:t>
            </a:r>
          </a:p>
          <a:p>
            <a:pPr marL="571500" indent="-571500">
              <a:buNone/>
            </a:pPr>
            <a:r>
              <a:rPr lang="en-US" dirty="0" smtClean="0"/>
              <a:t>      10. spongy bone – porous</a:t>
            </a:r>
          </a:p>
          <a:p>
            <a:pPr marL="571500" indent="-571500">
              <a:buNone/>
            </a:pPr>
            <a:r>
              <a:rPr lang="en-US" dirty="0" smtClean="0"/>
              <a:t>                     normally in epiphyses in adult long bones</a:t>
            </a:r>
          </a:p>
          <a:p>
            <a:pPr marL="571500" indent="-571500">
              <a:buNone/>
            </a:pPr>
            <a:endParaRPr lang="en-US" dirty="0" smtClean="0"/>
          </a:p>
          <a:p>
            <a:pPr marL="571500" indent="-571500">
              <a:buNone/>
            </a:pPr>
            <a:endParaRPr lang="en-US" baseline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 marL="571500" indent="-571500">
              <a:buAutoNum type="arabicPeriod" startAt="11"/>
            </a:pPr>
            <a:r>
              <a:rPr lang="en-US" baseline="0" dirty="0" smtClean="0"/>
              <a:t>red marrow – </a:t>
            </a:r>
            <a:r>
              <a:rPr lang="en-US" baseline="0" dirty="0" err="1" smtClean="0"/>
              <a:t>hemopoietic</a:t>
            </a:r>
            <a:r>
              <a:rPr lang="en-US" baseline="0" dirty="0" smtClean="0"/>
              <a:t> tissue </a:t>
            </a:r>
          </a:p>
          <a:p>
            <a:pPr marL="571500" indent="-571500">
              <a:buNone/>
            </a:pPr>
            <a:r>
              <a:rPr lang="en-US" dirty="0" smtClean="0"/>
              <a:t>               </a:t>
            </a:r>
            <a:r>
              <a:rPr lang="en-US" baseline="0" dirty="0" smtClean="0"/>
              <a:t>found in spaces of spongy bone</a:t>
            </a:r>
          </a:p>
          <a:p>
            <a:pPr marL="571500" indent="-571500">
              <a:buNone/>
            </a:pPr>
            <a:r>
              <a:rPr lang="en-US" baseline="0" dirty="0" smtClean="0"/>
              <a:t>          </a:t>
            </a:r>
          </a:p>
          <a:p>
            <a:pPr marL="571500" indent="-571500">
              <a:buNone/>
            </a:pPr>
            <a:endParaRPr lang="en-US" dirty="0" smtClean="0"/>
          </a:p>
          <a:p>
            <a:pPr marL="571500" indent="-571500">
              <a:buNone/>
            </a:pPr>
            <a:r>
              <a:rPr lang="en-US" baseline="0" dirty="0" smtClean="0"/>
              <a:t>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*compare long bones to flat bones which have two layers of compact bone and one layer of spongy bone</a:t>
            </a:r>
          </a:p>
          <a:p>
            <a:r>
              <a:rPr lang="en-US" dirty="0"/>
              <a:t>                  *analogous to a sandwich :     compact =slices of bread        spongy = filler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55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943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Bone matrix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92500"/>
          </a:bodyPr>
          <a:lstStyle/>
          <a:p>
            <a:pPr marL="571500" indent="-571500">
              <a:buNone/>
            </a:pPr>
            <a:r>
              <a:rPr lang="en-US" dirty="0" smtClean="0"/>
              <a:t>     *nonliving, cellular products- composes most of bone</a:t>
            </a:r>
          </a:p>
          <a:p>
            <a:pPr marL="571500" indent="-571500">
              <a:buNone/>
            </a:pPr>
            <a:r>
              <a:rPr lang="en-US" dirty="0" smtClean="0"/>
              <a:t>                  1</a:t>
            </a:r>
            <a:r>
              <a:rPr lang="en-US" dirty="0" smtClean="0">
                <a:solidFill>
                  <a:srgbClr val="7030A0"/>
                </a:solidFill>
              </a:rPr>
              <a:t>.  </a:t>
            </a:r>
            <a:r>
              <a:rPr lang="en-US" u="sng" dirty="0" smtClean="0">
                <a:solidFill>
                  <a:srgbClr val="7030A0"/>
                </a:solidFill>
              </a:rPr>
              <a:t>mineral salts </a:t>
            </a:r>
            <a:r>
              <a:rPr lang="en-US" dirty="0" smtClean="0">
                <a:solidFill>
                  <a:srgbClr val="7030A0"/>
                </a:solidFill>
              </a:rPr>
              <a:t>(50%)– calcium phosphate(</a:t>
            </a:r>
            <a:r>
              <a:rPr lang="en-US" dirty="0" err="1" smtClean="0">
                <a:solidFill>
                  <a:srgbClr val="7030A0"/>
                </a:solidFill>
              </a:rPr>
              <a:t>hydroxyapatite</a:t>
            </a:r>
            <a:r>
              <a:rPr lang="en-US" dirty="0" smtClean="0">
                <a:solidFill>
                  <a:srgbClr val="7030A0"/>
                </a:solidFill>
              </a:rPr>
              <a:t>), calcium carbonate, magnesium  hydroxide, fluoride, sulfates</a:t>
            </a:r>
          </a:p>
          <a:p>
            <a:pPr marL="571500" indent="-571500">
              <a:buNone/>
            </a:pPr>
            <a:r>
              <a:rPr lang="en-US" dirty="0" smtClean="0">
                <a:solidFill>
                  <a:srgbClr val="7030A0"/>
                </a:solidFill>
              </a:rPr>
              <a:t>                     - results in the </a:t>
            </a:r>
            <a:r>
              <a:rPr lang="en-US" u="sng" dirty="0" smtClean="0">
                <a:solidFill>
                  <a:srgbClr val="7030A0"/>
                </a:solidFill>
              </a:rPr>
              <a:t>hardness</a:t>
            </a:r>
            <a:r>
              <a:rPr lang="en-US" dirty="0" smtClean="0">
                <a:solidFill>
                  <a:srgbClr val="7030A0"/>
                </a:solidFill>
              </a:rPr>
              <a:t> of bone</a:t>
            </a:r>
          </a:p>
          <a:p>
            <a:pPr marL="571500" indent="-571500">
              <a:buNone/>
            </a:pPr>
            <a:r>
              <a:rPr lang="en-US" dirty="0" smtClean="0">
                <a:solidFill>
                  <a:srgbClr val="7030A0"/>
                </a:solidFill>
              </a:rPr>
              <a:t>                      -minerals arrive via blood</a:t>
            </a:r>
          </a:p>
          <a:p>
            <a:pPr marL="571500" indent="-571500">
              <a:buNone/>
            </a:pPr>
            <a:r>
              <a:rPr lang="en-US" dirty="0" smtClean="0"/>
              <a:t>                  </a:t>
            </a:r>
            <a:r>
              <a:rPr lang="en-US" dirty="0" smtClean="0">
                <a:solidFill>
                  <a:srgbClr val="0070C0"/>
                </a:solidFill>
              </a:rPr>
              <a:t>2.  </a:t>
            </a:r>
            <a:r>
              <a:rPr lang="en-US" u="sng" dirty="0" smtClean="0">
                <a:solidFill>
                  <a:srgbClr val="0070C0"/>
                </a:solidFill>
              </a:rPr>
              <a:t>collagen</a:t>
            </a:r>
            <a:r>
              <a:rPr lang="en-US" dirty="0" smtClean="0">
                <a:solidFill>
                  <a:srgbClr val="0070C0"/>
                </a:solidFill>
              </a:rPr>
              <a:t>(25%)  -  results in </a:t>
            </a:r>
            <a:r>
              <a:rPr lang="en-US" u="sng" dirty="0" smtClean="0">
                <a:solidFill>
                  <a:srgbClr val="0070C0"/>
                </a:solidFill>
              </a:rPr>
              <a:t>tensile strength </a:t>
            </a:r>
            <a:r>
              <a:rPr lang="en-US" dirty="0" smtClean="0">
                <a:solidFill>
                  <a:srgbClr val="0070C0"/>
                </a:solidFill>
              </a:rPr>
              <a:t>of bone</a:t>
            </a:r>
          </a:p>
          <a:p>
            <a:pPr marL="571500" indent="-571500">
              <a:buNone/>
            </a:pPr>
            <a:r>
              <a:rPr lang="en-US" dirty="0" smtClean="0">
                <a:solidFill>
                  <a:srgbClr val="0070C0"/>
                </a:solidFill>
              </a:rPr>
              <a:t>                          - secreted by osteoblasts (bone cells)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u="sng" dirty="0" smtClean="0"/>
              <a:t>Bone cells</a:t>
            </a:r>
            <a:br>
              <a:rPr lang="en-US" b="1" i="1" u="sng" dirty="0" smtClean="0"/>
            </a:b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 fontScale="70000" lnSpcReduction="20000"/>
          </a:bodyPr>
          <a:lstStyle/>
          <a:p>
            <a:pPr marL="571500" indent="-571500">
              <a:buNone/>
            </a:pPr>
            <a:r>
              <a:rPr lang="en-US" dirty="0" smtClean="0"/>
              <a:t>            </a:t>
            </a:r>
            <a:r>
              <a:rPr lang="en-US" dirty="0" smtClean="0">
                <a:solidFill>
                  <a:srgbClr val="00B050"/>
                </a:solidFill>
              </a:rPr>
              <a:t>1. </a:t>
            </a:r>
            <a:r>
              <a:rPr lang="en-US" dirty="0" err="1" smtClean="0">
                <a:solidFill>
                  <a:srgbClr val="00B050"/>
                </a:solidFill>
              </a:rPr>
              <a:t>Osteogenic</a:t>
            </a:r>
            <a:r>
              <a:rPr lang="en-US" dirty="0" smtClean="0">
                <a:solidFill>
                  <a:srgbClr val="00B050"/>
                </a:solidFill>
              </a:rPr>
              <a:t> -  mitotic, one daughter differentiates, other maintained as </a:t>
            </a:r>
            <a:r>
              <a:rPr lang="en-US" dirty="0" err="1" smtClean="0">
                <a:solidFill>
                  <a:srgbClr val="00B050"/>
                </a:solidFill>
              </a:rPr>
              <a:t>osteogenic</a:t>
            </a:r>
            <a:r>
              <a:rPr lang="en-US" dirty="0" smtClean="0">
                <a:solidFill>
                  <a:srgbClr val="00B050"/>
                </a:solidFill>
              </a:rPr>
              <a:t> (like stem cells)   Located beneath </a:t>
            </a:r>
            <a:r>
              <a:rPr lang="en-US" dirty="0" err="1" smtClean="0">
                <a:solidFill>
                  <a:srgbClr val="00B050"/>
                </a:solidFill>
              </a:rPr>
              <a:t>periosteum</a:t>
            </a:r>
            <a:r>
              <a:rPr lang="en-US" dirty="0" smtClean="0">
                <a:solidFill>
                  <a:srgbClr val="00B050"/>
                </a:solidFill>
              </a:rPr>
              <a:t> and </a:t>
            </a:r>
            <a:r>
              <a:rPr lang="en-US" dirty="0" err="1" smtClean="0">
                <a:solidFill>
                  <a:srgbClr val="00B050"/>
                </a:solidFill>
              </a:rPr>
              <a:t>endosteum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</a:p>
          <a:p>
            <a:pPr marL="571500" indent="-571500">
              <a:buNone/>
            </a:pPr>
            <a:r>
              <a:rPr lang="en-US" dirty="0" smtClean="0"/>
              <a:t>            </a:t>
            </a:r>
          </a:p>
          <a:p>
            <a:pPr marL="571500" indent="-571500">
              <a:buNone/>
            </a:pPr>
            <a:r>
              <a:rPr lang="en-US" dirty="0" smtClean="0">
                <a:solidFill>
                  <a:srgbClr val="0070C0"/>
                </a:solidFill>
              </a:rPr>
              <a:t>            2.  </a:t>
            </a:r>
            <a:r>
              <a:rPr lang="en-US" dirty="0" err="1" smtClean="0">
                <a:solidFill>
                  <a:srgbClr val="0070C0"/>
                </a:solidFill>
              </a:rPr>
              <a:t>Osteoblast</a:t>
            </a:r>
            <a:r>
              <a:rPr lang="en-US" dirty="0" smtClean="0">
                <a:solidFill>
                  <a:srgbClr val="0070C0"/>
                </a:solidFill>
              </a:rPr>
              <a:t> – formed directly from </a:t>
            </a:r>
            <a:r>
              <a:rPr lang="en-US" dirty="0" err="1" smtClean="0">
                <a:solidFill>
                  <a:srgbClr val="0070C0"/>
                </a:solidFill>
              </a:rPr>
              <a:t>osteogenic</a:t>
            </a:r>
            <a:r>
              <a:rPr lang="en-US" dirty="0" smtClean="0">
                <a:solidFill>
                  <a:srgbClr val="0070C0"/>
                </a:solidFill>
              </a:rPr>
              <a:t> cells</a:t>
            </a:r>
          </a:p>
          <a:p>
            <a:pPr marL="571500" indent="-571500">
              <a:buNone/>
            </a:pPr>
            <a:r>
              <a:rPr lang="en-US" dirty="0" smtClean="0">
                <a:solidFill>
                  <a:srgbClr val="0070C0"/>
                </a:solidFill>
              </a:rPr>
              <a:t>                                 - bone “builder” – produces/secretes collagen</a:t>
            </a:r>
          </a:p>
          <a:p>
            <a:pPr marL="571500" indent="-571500">
              <a:buNone/>
            </a:pPr>
            <a:r>
              <a:rPr lang="en-US" dirty="0" smtClean="0"/>
              <a:t>          </a:t>
            </a:r>
          </a:p>
          <a:p>
            <a:pPr marL="571500" indent="-571500">
              <a:buNone/>
            </a:pPr>
            <a:r>
              <a:rPr lang="en-US" dirty="0" smtClean="0"/>
              <a:t>            3</a:t>
            </a:r>
            <a:r>
              <a:rPr lang="en-US" dirty="0" smtClean="0">
                <a:solidFill>
                  <a:schemeClr val="accent6"/>
                </a:solidFill>
              </a:rPr>
              <a:t>.  </a:t>
            </a:r>
            <a:r>
              <a:rPr lang="en-US" dirty="0" err="1" smtClean="0">
                <a:solidFill>
                  <a:schemeClr val="accent6"/>
                </a:solidFill>
              </a:rPr>
              <a:t>Osteocyte</a:t>
            </a:r>
            <a:r>
              <a:rPr lang="en-US" dirty="0" smtClean="0">
                <a:solidFill>
                  <a:schemeClr val="accent6"/>
                </a:solidFill>
              </a:rPr>
              <a:t> – retired </a:t>
            </a:r>
            <a:r>
              <a:rPr lang="en-US" dirty="0" err="1" smtClean="0">
                <a:solidFill>
                  <a:schemeClr val="accent6"/>
                </a:solidFill>
              </a:rPr>
              <a:t>osteoblast</a:t>
            </a:r>
            <a:endParaRPr lang="en-US" dirty="0" smtClean="0">
              <a:solidFill>
                <a:schemeClr val="accent6"/>
              </a:solidFill>
            </a:endParaRPr>
          </a:p>
          <a:p>
            <a:pPr marL="571500" indent="-571500">
              <a:buNone/>
            </a:pPr>
            <a:r>
              <a:rPr lang="en-US" dirty="0" smtClean="0">
                <a:solidFill>
                  <a:schemeClr val="accent6"/>
                </a:solidFill>
              </a:rPr>
              <a:t>                                - most mature, true bone cell</a:t>
            </a:r>
          </a:p>
          <a:p>
            <a:pPr marL="571500" indent="-571500">
              <a:buNone/>
            </a:pPr>
            <a:r>
              <a:rPr lang="en-US" dirty="0" smtClean="0">
                <a:solidFill>
                  <a:schemeClr val="accent6"/>
                </a:solidFill>
              </a:rPr>
              <a:t>                                - resides in matrix (lacuna) until death</a:t>
            </a:r>
          </a:p>
          <a:p>
            <a:pPr marL="571500" indent="-571500">
              <a:buNone/>
            </a:pPr>
            <a:r>
              <a:rPr lang="en-US" dirty="0" smtClean="0"/>
              <a:t>           ________________________________________________</a:t>
            </a:r>
          </a:p>
          <a:p>
            <a:pPr marL="571500" indent="-571500">
              <a:buNone/>
            </a:pPr>
            <a:r>
              <a:rPr lang="en-US" i="1" dirty="0" smtClean="0">
                <a:solidFill>
                  <a:srgbClr val="FF0000"/>
                </a:solidFill>
              </a:rPr>
              <a:t>            4.  </a:t>
            </a:r>
            <a:r>
              <a:rPr lang="en-US" i="1" dirty="0" err="1" smtClean="0">
                <a:solidFill>
                  <a:srgbClr val="FF0000"/>
                </a:solidFill>
              </a:rPr>
              <a:t>Osteoclast</a:t>
            </a:r>
            <a:r>
              <a:rPr lang="en-US" i="1" dirty="0" smtClean="0">
                <a:solidFill>
                  <a:srgbClr val="FF0000"/>
                </a:solidFill>
              </a:rPr>
              <a:t> - * not related to previous cells</a:t>
            </a:r>
          </a:p>
          <a:p>
            <a:pPr marL="571500" indent="-571500">
              <a:buNone/>
            </a:pPr>
            <a:r>
              <a:rPr lang="en-US" i="1" dirty="0" smtClean="0">
                <a:solidFill>
                  <a:srgbClr val="FF0000"/>
                </a:solidFill>
              </a:rPr>
              <a:t>                                - made of fused </a:t>
            </a:r>
            <a:r>
              <a:rPr lang="en-US" i="1" dirty="0" err="1" smtClean="0">
                <a:solidFill>
                  <a:srgbClr val="FF0000"/>
                </a:solidFill>
              </a:rPr>
              <a:t>monocytes</a:t>
            </a:r>
            <a:r>
              <a:rPr lang="en-US" i="1" dirty="0" smtClean="0">
                <a:solidFill>
                  <a:srgbClr val="FF0000"/>
                </a:solidFill>
              </a:rPr>
              <a:t> (</a:t>
            </a:r>
            <a:r>
              <a:rPr lang="en-US" i="1" dirty="0" err="1" smtClean="0">
                <a:solidFill>
                  <a:srgbClr val="FF0000"/>
                </a:solidFill>
              </a:rPr>
              <a:t>wbc’s</a:t>
            </a:r>
            <a:r>
              <a:rPr lang="en-US" i="1" dirty="0" smtClean="0">
                <a:solidFill>
                  <a:srgbClr val="FF0000"/>
                </a:solidFill>
              </a:rPr>
              <a:t>)</a:t>
            </a:r>
          </a:p>
          <a:p>
            <a:pPr marL="571500" indent="-571500">
              <a:buNone/>
            </a:pPr>
            <a:r>
              <a:rPr lang="en-US" i="1" dirty="0" smtClean="0">
                <a:solidFill>
                  <a:srgbClr val="FF0000"/>
                </a:solidFill>
              </a:rPr>
              <a:t>                                - bone </a:t>
            </a:r>
            <a:r>
              <a:rPr lang="en-US" i="1" dirty="0" err="1" smtClean="0">
                <a:solidFill>
                  <a:srgbClr val="FF0000"/>
                </a:solidFill>
              </a:rPr>
              <a:t>destoyer</a:t>
            </a:r>
            <a:endParaRPr lang="en-US" i="1" dirty="0" smtClean="0">
              <a:solidFill>
                <a:srgbClr val="FF0000"/>
              </a:solidFill>
            </a:endParaRPr>
          </a:p>
          <a:p>
            <a:pPr marL="571500" indent="-571500">
              <a:buNone/>
            </a:pPr>
            <a:r>
              <a:rPr lang="en-US" i="1" dirty="0" smtClean="0">
                <a:solidFill>
                  <a:srgbClr val="FF0000"/>
                </a:solidFill>
              </a:rPr>
              <a:t>                                -secretes enzymes to dissolve matrix</a:t>
            </a:r>
            <a:endParaRPr lang="en-US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b="1" i="1" dirty="0" smtClean="0"/>
              <a:t>Compact Bone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 fontScale="92500"/>
          </a:bodyPr>
          <a:lstStyle/>
          <a:p>
            <a:pPr marL="571500" indent="-571500">
              <a:buNone/>
            </a:pPr>
            <a:r>
              <a:rPr lang="en-US" dirty="0" smtClean="0"/>
              <a:t>            *compact bone </a:t>
            </a:r>
            <a:r>
              <a:rPr lang="en-US" dirty="0" smtClean="0"/>
              <a:t>is </a:t>
            </a:r>
            <a:r>
              <a:rPr lang="en-US" smtClean="0"/>
              <a:t>superficial bone</a:t>
            </a:r>
            <a:endParaRPr lang="en-US" dirty="0" smtClean="0"/>
          </a:p>
          <a:p>
            <a:pPr marL="571500" indent="-571500">
              <a:buNone/>
            </a:pPr>
            <a:r>
              <a:rPr lang="en-US" dirty="0" smtClean="0"/>
              <a:t>           *consists of </a:t>
            </a:r>
            <a:r>
              <a:rPr lang="en-US" dirty="0" err="1" smtClean="0"/>
              <a:t>Haversian</a:t>
            </a:r>
            <a:r>
              <a:rPr lang="en-US" dirty="0" smtClean="0"/>
              <a:t> Systems (</a:t>
            </a:r>
            <a:r>
              <a:rPr lang="en-US" dirty="0" err="1" smtClean="0"/>
              <a:t>Osteons</a:t>
            </a:r>
            <a:r>
              <a:rPr lang="en-US" dirty="0" smtClean="0"/>
              <a:t>)</a:t>
            </a:r>
          </a:p>
          <a:p>
            <a:pPr marL="571500" indent="-571500">
              <a:buNone/>
            </a:pPr>
            <a:r>
              <a:rPr lang="en-US" dirty="0" smtClean="0"/>
              <a:t>                 </a:t>
            </a:r>
            <a:r>
              <a:rPr lang="en-US" dirty="0" smtClean="0">
                <a:solidFill>
                  <a:srgbClr val="FF0000"/>
                </a:solidFill>
              </a:rPr>
              <a:t>1.  </a:t>
            </a:r>
            <a:r>
              <a:rPr lang="en-US" dirty="0" err="1" smtClean="0">
                <a:solidFill>
                  <a:srgbClr val="FF0000"/>
                </a:solidFill>
              </a:rPr>
              <a:t>Haversian</a:t>
            </a:r>
            <a:r>
              <a:rPr lang="en-US" dirty="0" smtClean="0">
                <a:solidFill>
                  <a:srgbClr val="FF0000"/>
                </a:solidFill>
              </a:rPr>
              <a:t> Canal – penetrating blood  </a:t>
            </a:r>
          </a:p>
          <a:p>
            <a:pPr marL="571500" indent="-571500"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                                                           vessel</a:t>
            </a:r>
          </a:p>
          <a:p>
            <a:pPr marL="571500" indent="-571500">
              <a:buNone/>
            </a:pPr>
            <a:r>
              <a:rPr lang="en-US" dirty="0" smtClean="0">
                <a:solidFill>
                  <a:srgbClr val="00B0F0"/>
                </a:solidFill>
              </a:rPr>
              <a:t>                 2.  </a:t>
            </a:r>
            <a:r>
              <a:rPr lang="en-US" dirty="0" err="1" smtClean="0">
                <a:solidFill>
                  <a:srgbClr val="00B0F0"/>
                </a:solidFill>
              </a:rPr>
              <a:t>Canaliculus</a:t>
            </a:r>
            <a:r>
              <a:rPr lang="en-US" dirty="0" smtClean="0">
                <a:solidFill>
                  <a:srgbClr val="00B0F0"/>
                </a:solidFill>
              </a:rPr>
              <a:t> (</a:t>
            </a:r>
            <a:r>
              <a:rPr lang="en-US" dirty="0" err="1" smtClean="0">
                <a:solidFill>
                  <a:srgbClr val="00B0F0"/>
                </a:solidFill>
              </a:rPr>
              <a:t>i</a:t>
            </a:r>
            <a:r>
              <a:rPr lang="en-US" dirty="0" smtClean="0">
                <a:solidFill>
                  <a:srgbClr val="00B0F0"/>
                </a:solidFill>
              </a:rPr>
              <a:t>) – liquid (H2O) filled canals connecting </a:t>
            </a:r>
            <a:r>
              <a:rPr lang="en-US" dirty="0" err="1" smtClean="0">
                <a:solidFill>
                  <a:srgbClr val="00B0F0"/>
                </a:solidFill>
              </a:rPr>
              <a:t>Haversian</a:t>
            </a:r>
            <a:r>
              <a:rPr lang="en-US" dirty="0" smtClean="0">
                <a:solidFill>
                  <a:srgbClr val="00B0F0"/>
                </a:solidFill>
              </a:rPr>
              <a:t> canals to lacunae</a:t>
            </a:r>
          </a:p>
          <a:p>
            <a:pPr marL="571500" indent="-571500">
              <a:buNone/>
            </a:pPr>
            <a:r>
              <a:rPr lang="en-US" dirty="0" smtClean="0"/>
              <a:t>                 </a:t>
            </a:r>
            <a:r>
              <a:rPr lang="en-US" dirty="0" smtClean="0">
                <a:solidFill>
                  <a:srgbClr val="7030A0"/>
                </a:solidFill>
              </a:rPr>
              <a:t>3.  Lacuna (</a:t>
            </a:r>
            <a:r>
              <a:rPr lang="en-US" dirty="0" err="1" smtClean="0">
                <a:solidFill>
                  <a:srgbClr val="7030A0"/>
                </a:solidFill>
              </a:rPr>
              <a:t>ae</a:t>
            </a:r>
            <a:r>
              <a:rPr lang="en-US" dirty="0" smtClean="0">
                <a:solidFill>
                  <a:srgbClr val="7030A0"/>
                </a:solidFill>
              </a:rPr>
              <a:t>) – space containing an </a:t>
            </a:r>
            <a:r>
              <a:rPr lang="en-US" dirty="0" err="1" smtClean="0">
                <a:solidFill>
                  <a:srgbClr val="7030A0"/>
                </a:solidFill>
              </a:rPr>
              <a:t>osteocyte</a:t>
            </a:r>
            <a:r>
              <a:rPr lang="en-US" dirty="0" smtClean="0">
                <a:solidFill>
                  <a:srgbClr val="7030A0"/>
                </a:solidFill>
              </a:rPr>
              <a:t> (cave)</a:t>
            </a:r>
          </a:p>
          <a:p>
            <a:pPr marL="571500" indent="-571500">
              <a:buNone/>
            </a:pPr>
            <a:r>
              <a:rPr lang="en-US" dirty="0" smtClean="0"/>
              <a:t>                 </a:t>
            </a:r>
            <a:r>
              <a:rPr lang="en-US" dirty="0" smtClean="0">
                <a:solidFill>
                  <a:schemeClr val="accent6"/>
                </a:solidFill>
              </a:rPr>
              <a:t>4.  Lamellae – surrounding rings of matrix</a:t>
            </a:r>
            <a:endParaRPr lang="en-US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1245</TotalTime>
  <Words>1345</Words>
  <Application>Microsoft Office PowerPoint</Application>
  <PresentationFormat>On-screen Show (4:3)</PresentationFormat>
  <Paragraphs>225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Arial</vt:lpstr>
      <vt:lpstr>Calibri</vt:lpstr>
      <vt:lpstr>Wingdings</vt:lpstr>
      <vt:lpstr>Office Theme</vt:lpstr>
      <vt:lpstr>SKELETAL  SYSTEM</vt:lpstr>
      <vt:lpstr>Bone functions </vt:lpstr>
      <vt:lpstr>Long bone anatomy  humerus, femur, etc (typically appendicular)</vt:lpstr>
      <vt:lpstr>PowerPoint Presentation</vt:lpstr>
      <vt:lpstr>PowerPoint Presentation</vt:lpstr>
      <vt:lpstr>PowerPoint Presentation</vt:lpstr>
      <vt:lpstr> Bone matrix </vt:lpstr>
      <vt:lpstr>Bone cells </vt:lpstr>
      <vt:lpstr>Compact Bone</vt:lpstr>
      <vt:lpstr>Spongy   Bone</vt:lpstr>
      <vt:lpstr>Bone Formation – osteogenesis or ossification </vt:lpstr>
      <vt:lpstr>B-  Endochondral  Ossification </vt:lpstr>
      <vt:lpstr>Steps of endochondral ossification</vt:lpstr>
      <vt:lpstr>2) secondary ossification centers</vt:lpstr>
      <vt:lpstr>Nutrients for healthy bones</vt:lpstr>
      <vt:lpstr>                              </vt:lpstr>
      <vt:lpstr>Fractures  /  Repair / Healing </vt:lpstr>
      <vt:lpstr>PowerPoint Presentation</vt:lpstr>
      <vt:lpstr>PowerPoint Presentation</vt:lpstr>
      <vt:lpstr>PowerPoint Presentation</vt:lpstr>
      <vt:lpstr> 5 stages of healing  </vt:lpstr>
      <vt:lpstr>PowerPoint Presentation</vt:lpstr>
      <vt:lpstr>Reduction</vt:lpstr>
      <vt:lpstr> Bone growth </vt:lpstr>
      <vt:lpstr>Hormones affecting bones</vt:lpstr>
      <vt:lpstr>Cartilage</vt:lpstr>
      <vt:lpstr>PowerPoint Presentation</vt:lpstr>
      <vt:lpstr>PowerPoint Presentation</vt:lpstr>
      <vt:lpstr>4.  </vt:lpstr>
      <vt:lpstr>5.</vt:lpstr>
      <vt:lpstr>6.</vt:lpstr>
      <vt:lpstr>7. </vt:lpstr>
    </vt:vector>
  </TitlesOfParts>
  <Company>HPTS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HPTS</dc:creator>
  <cp:lastModifiedBy>ageborko</cp:lastModifiedBy>
  <cp:revision>115</cp:revision>
  <dcterms:created xsi:type="dcterms:W3CDTF">2009-03-05T19:47:14Z</dcterms:created>
  <dcterms:modified xsi:type="dcterms:W3CDTF">2018-09-25T17:07:03Z</dcterms:modified>
</cp:coreProperties>
</file>