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81" r:id="rId4"/>
    <p:sldId id="259" r:id="rId5"/>
    <p:sldId id="266" r:id="rId6"/>
    <p:sldId id="260" r:id="rId7"/>
    <p:sldId id="261" r:id="rId8"/>
    <p:sldId id="262" r:id="rId9"/>
    <p:sldId id="263" r:id="rId10"/>
    <p:sldId id="277" r:id="rId11"/>
    <p:sldId id="278" r:id="rId12"/>
    <p:sldId id="279" r:id="rId13"/>
    <p:sldId id="280" r:id="rId14"/>
    <p:sldId id="265" r:id="rId15"/>
    <p:sldId id="267" r:id="rId16"/>
    <p:sldId id="264" r:id="rId17"/>
    <p:sldId id="268" r:id="rId18"/>
    <p:sldId id="269" r:id="rId19"/>
    <p:sldId id="270" r:id="rId20"/>
    <p:sldId id="276" r:id="rId21"/>
    <p:sldId id="282" r:id="rId22"/>
    <p:sldId id="271" r:id="rId23"/>
    <p:sldId id="272" r:id="rId24"/>
    <p:sldId id="273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72" autoAdjust="0"/>
    <p:restoredTop sz="86323" autoAdjust="0"/>
  </p:normalViewPr>
  <p:slideViewPr>
    <p:cSldViewPr>
      <p:cViewPr varScale="1">
        <p:scale>
          <a:sx n="63" d="100"/>
          <a:sy n="63" d="100"/>
        </p:scale>
        <p:origin x="1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2EF77-CC38-4DC9-B990-3BAB9EB19CEF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8BA8C-FC85-4D54-8363-2C5890D17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3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    I.   Neurology – study of nervous system</a:t>
            </a:r>
          </a:p>
          <a:p>
            <a:r>
              <a:rPr lang="en-US" baseline="0" dirty="0" smtClean="0"/>
              <a:t>            a) neurons – conducting cells of the nervous system</a:t>
            </a:r>
          </a:p>
          <a:p>
            <a:r>
              <a:rPr lang="en-US" baseline="0" dirty="0" smtClean="0"/>
              <a:t>            b) </a:t>
            </a:r>
            <a:r>
              <a:rPr lang="en-US" baseline="0" dirty="0" err="1" smtClean="0"/>
              <a:t>neuroglia</a:t>
            </a:r>
            <a:r>
              <a:rPr lang="en-US" baseline="0" dirty="0" smtClean="0"/>
              <a:t> – supporting cells of the nervous system</a:t>
            </a:r>
          </a:p>
          <a:p>
            <a:r>
              <a:rPr lang="en-US" baseline="0" dirty="0" smtClean="0"/>
              <a:t>            c) nerve – bundle of axons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II.  Nervous systems</a:t>
            </a:r>
          </a:p>
          <a:p>
            <a:r>
              <a:rPr lang="en-US" baseline="0" dirty="0" smtClean="0"/>
              <a:t>            a) Central Nervous System (CNS)- consists of brain and spine</a:t>
            </a:r>
          </a:p>
          <a:p>
            <a:r>
              <a:rPr lang="en-US" baseline="0" dirty="0" smtClean="0"/>
              <a:t>            b) Peripheral Nervous System (PNS)- outside of brain an spine</a:t>
            </a:r>
          </a:p>
          <a:p>
            <a:r>
              <a:rPr lang="en-US" baseline="0" dirty="0" smtClean="0"/>
              <a:t>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8BA8C-FC85-4D54-8363-2C5890D17E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15E1-4AF6-4605-B787-9EB099B1642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58D0-9E40-47E3-BC70-B8AB5946C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/>
              <a:t>        A)</a:t>
            </a:r>
            <a:r>
              <a:rPr lang="en-US" u="sng" dirty="0" smtClean="0">
                <a:solidFill>
                  <a:srgbClr val="FF0000"/>
                </a:solidFill>
              </a:rPr>
              <a:t>Neurology</a:t>
            </a:r>
            <a:r>
              <a:rPr lang="en-US" dirty="0" smtClean="0"/>
              <a:t> – study of nervous system</a:t>
            </a:r>
          </a:p>
          <a:p>
            <a:pPr marL="571500" indent="-571500">
              <a:buNone/>
            </a:pPr>
            <a:r>
              <a:rPr lang="en-US" dirty="0" smtClean="0"/>
              <a:t>        B) </a:t>
            </a:r>
            <a:r>
              <a:rPr lang="en-US" u="sng" dirty="0" smtClean="0">
                <a:solidFill>
                  <a:srgbClr val="FF0000"/>
                </a:solidFill>
              </a:rPr>
              <a:t>neuron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– conducting cells of the nervous system, normally do not divide (non-mitotic)</a:t>
            </a:r>
          </a:p>
          <a:p>
            <a:pPr marL="571500" indent="-571500">
              <a:buNone/>
            </a:pPr>
            <a:r>
              <a:rPr lang="en-US" dirty="0" smtClean="0"/>
              <a:t>         C) </a:t>
            </a:r>
            <a:r>
              <a:rPr lang="en-US" u="sng" dirty="0" err="1" smtClean="0">
                <a:solidFill>
                  <a:srgbClr val="FF0000"/>
                </a:solidFill>
              </a:rPr>
              <a:t>neuroglia</a:t>
            </a:r>
            <a:r>
              <a:rPr lang="en-US" dirty="0" smtClean="0"/>
              <a:t> – supporting cells of the nervous system, mitotic, numerous</a:t>
            </a:r>
          </a:p>
          <a:p>
            <a:pPr marL="571500" indent="-571500">
              <a:buNone/>
            </a:pPr>
            <a:r>
              <a:rPr lang="en-US" dirty="0" smtClean="0"/>
              <a:t>         D) </a:t>
            </a:r>
            <a:r>
              <a:rPr lang="en-US" u="sng" dirty="0" smtClean="0">
                <a:solidFill>
                  <a:srgbClr val="FF0000"/>
                </a:solidFill>
              </a:rPr>
              <a:t>nerve</a:t>
            </a:r>
            <a:r>
              <a:rPr lang="en-US" dirty="0" smtClean="0"/>
              <a:t> – bundle of axons </a:t>
            </a:r>
          </a:p>
          <a:p>
            <a:pPr marL="571500" indent="-571500">
              <a:buNone/>
            </a:pPr>
            <a:r>
              <a:rPr lang="en-US" dirty="0" smtClean="0"/>
              <a:t>         E) </a:t>
            </a:r>
            <a:r>
              <a:rPr lang="en-US" u="sng" dirty="0" err="1" smtClean="0">
                <a:solidFill>
                  <a:srgbClr val="FF0000"/>
                </a:solidFill>
              </a:rPr>
              <a:t>glioma</a:t>
            </a:r>
            <a:r>
              <a:rPr lang="en-US" dirty="0" smtClean="0"/>
              <a:t> – tumor caused by </a:t>
            </a:r>
            <a:r>
              <a:rPr lang="en-US" dirty="0" err="1" smtClean="0"/>
              <a:t>neuroglia</a:t>
            </a:r>
            <a:r>
              <a:rPr lang="en-US" dirty="0" smtClean="0"/>
              <a:t>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Action potential </a:t>
            </a:r>
            <a:r>
              <a:rPr lang="en-US" dirty="0" smtClean="0">
                <a:solidFill>
                  <a:srgbClr val="FF0000"/>
                </a:solidFill>
              </a:rPr>
              <a:t>(AP)</a:t>
            </a:r>
            <a:r>
              <a:rPr lang="en-US" dirty="0" smtClean="0"/>
              <a:t>– </a:t>
            </a:r>
            <a:r>
              <a:rPr lang="en-US" dirty="0"/>
              <a:t>electrical signal </a:t>
            </a:r>
            <a:r>
              <a:rPr lang="en-US" dirty="0" smtClean="0"/>
              <a:t>(current) propagated </a:t>
            </a:r>
            <a:r>
              <a:rPr lang="en-US" dirty="0"/>
              <a:t>along a membrane of a </a:t>
            </a:r>
            <a:r>
              <a:rPr lang="en-US" dirty="0" smtClean="0"/>
              <a:t>neuron’s </a:t>
            </a:r>
            <a:r>
              <a:rPr lang="en-US" b="1" u="sng" dirty="0" smtClean="0"/>
              <a:t>axon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AP</a:t>
            </a:r>
            <a:r>
              <a:rPr lang="en-US" dirty="0" smtClean="0">
                <a:solidFill>
                  <a:srgbClr val="7030A0"/>
                </a:solidFill>
              </a:rPr>
              <a:t> is </a:t>
            </a:r>
            <a:r>
              <a:rPr lang="en-US" dirty="0">
                <a:solidFill>
                  <a:srgbClr val="7030A0"/>
                </a:solidFill>
              </a:rPr>
              <a:t>characterized by a rapid change in membrane </a:t>
            </a:r>
            <a:r>
              <a:rPr lang="en-US" dirty="0" smtClean="0">
                <a:solidFill>
                  <a:srgbClr val="7030A0"/>
                </a:solidFill>
              </a:rPr>
              <a:t>potential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An “</a:t>
            </a:r>
            <a:r>
              <a:rPr lang="en-US" u="sng" dirty="0" smtClean="0">
                <a:solidFill>
                  <a:srgbClr val="0070C0"/>
                </a:solidFill>
              </a:rPr>
              <a:t>all or nothing</a:t>
            </a:r>
            <a:r>
              <a:rPr lang="en-US" dirty="0" smtClean="0">
                <a:solidFill>
                  <a:srgbClr val="0070C0"/>
                </a:solidFill>
              </a:rPr>
              <a:t>” event </a:t>
            </a:r>
            <a:r>
              <a:rPr lang="en-US" dirty="0" smtClean="0"/>
              <a:t>(</a:t>
            </a:r>
            <a:r>
              <a:rPr lang="en-US" smtClean="0"/>
              <a:t>always the same </a:t>
            </a:r>
            <a:r>
              <a:rPr lang="en-US" dirty="0" smtClean="0"/>
              <a:t>size current) </a:t>
            </a:r>
            <a:r>
              <a:rPr lang="en-US" dirty="0" smtClean="0">
                <a:solidFill>
                  <a:srgbClr val="0070C0"/>
                </a:solidFill>
              </a:rPr>
              <a:t>which travels in one direction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u="sng" dirty="0" smtClean="0">
                <a:solidFill>
                  <a:srgbClr val="FF0000"/>
                </a:solidFill>
              </a:rPr>
              <a:t>Resting potential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-maintained by sodium potassium pumps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-measured with a value of  (-70 mv) inside of the axon membrane (70 mv less than the outside)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 startAt="2"/>
            </a:pPr>
            <a:r>
              <a:rPr lang="en-US" dirty="0" smtClean="0">
                <a:solidFill>
                  <a:srgbClr val="FF0000"/>
                </a:solidFill>
              </a:rPr>
              <a:t>Depolarization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Na+  influx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inside of axon moves to +30mv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 startAt="3"/>
            </a:pPr>
            <a:r>
              <a:rPr lang="en-US" dirty="0" smtClean="0">
                <a:solidFill>
                  <a:srgbClr val="FF0000"/>
                </a:solidFill>
              </a:rPr>
              <a:t>Repolarization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K+ outflow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inside of axon moves to -90mv (undershoot)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Saltatory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Continuous conduction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dirty="0" smtClean="0"/>
              <a:t>A) </a:t>
            </a:r>
            <a:r>
              <a:rPr lang="en-US" dirty="0" err="1" smtClean="0">
                <a:solidFill>
                  <a:schemeClr val="accent1"/>
                </a:solidFill>
              </a:rPr>
              <a:t>Saltatory</a:t>
            </a:r>
            <a:r>
              <a:rPr lang="en-US" dirty="0" smtClean="0">
                <a:solidFill>
                  <a:schemeClr val="accent1"/>
                </a:solidFill>
              </a:rPr>
              <a:t> conduction </a:t>
            </a:r>
            <a:r>
              <a:rPr lang="en-US" dirty="0" smtClean="0"/>
              <a:t>– fastest conduction, requires fully </a:t>
            </a:r>
            <a:r>
              <a:rPr lang="en-US" dirty="0" err="1" smtClean="0"/>
              <a:t>myelinated</a:t>
            </a:r>
            <a:r>
              <a:rPr lang="en-US" dirty="0" smtClean="0"/>
              <a:t> axons</a:t>
            </a:r>
          </a:p>
          <a:p>
            <a:pPr marL="571500" indent="-571500">
              <a:buNone/>
            </a:pPr>
            <a:r>
              <a:rPr lang="en-US" dirty="0" smtClean="0"/>
              <a:t>              - action potential leaps from Node of </a:t>
            </a:r>
            <a:r>
              <a:rPr lang="en-US" dirty="0" err="1" smtClean="0"/>
              <a:t>Ranvier</a:t>
            </a:r>
            <a:r>
              <a:rPr lang="en-US" dirty="0" smtClean="0"/>
              <a:t> to Node of </a:t>
            </a:r>
            <a:r>
              <a:rPr lang="en-US" dirty="0" err="1" smtClean="0"/>
              <a:t>Ranvier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dirty="0" smtClean="0"/>
              <a:t>B) </a:t>
            </a:r>
            <a:r>
              <a:rPr lang="en-US" dirty="0" smtClean="0">
                <a:solidFill>
                  <a:schemeClr val="accent2"/>
                </a:solidFill>
              </a:rPr>
              <a:t>Continuous conduction </a:t>
            </a:r>
            <a:r>
              <a:rPr lang="en-US" dirty="0" smtClean="0"/>
              <a:t>– slowest, axons that are not fully </a:t>
            </a:r>
            <a:r>
              <a:rPr lang="en-US" dirty="0" err="1" smtClean="0"/>
              <a:t>myelinated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- action potential travels entire length of axon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Conduction across a synapse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AutoNum type="romanUcPeriod" startAt="9"/>
            </a:pPr>
            <a:r>
              <a:rPr lang="en-US" dirty="0" smtClean="0"/>
              <a:t>1. Action potential reaches axon terminal of </a:t>
            </a:r>
            <a:r>
              <a:rPr lang="en-US" dirty="0" err="1" smtClean="0">
                <a:solidFill>
                  <a:schemeClr val="accent2"/>
                </a:solidFill>
              </a:rPr>
              <a:t>presynaptic</a:t>
            </a:r>
            <a:r>
              <a:rPr lang="en-US" dirty="0" smtClean="0">
                <a:solidFill>
                  <a:schemeClr val="accent2"/>
                </a:solidFill>
              </a:rPr>
              <a:t> neuron</a:t>
            </a:r>
          </a:p>
          <a:p>
            <a:pPr marL="571500" indent="-571500">
              <a:buNone/>
            </a:pPr>
            <a:r>
              <a:rPr lang="en-US" dirty="0" smtClean="0"/>
              <a:t>          2. Calcium channels open in axon terminal membrane</a:t>
            </a:r>
          </a:p>
          <a:p>
            <a:pPr marL="571500" indent="-571500">
              <a:buNone/>
            </a:pPr>
            <a:r>
              <a:rPr lang="en-US" dirty="0" smtClean="0"/>
              <a:t>          3. Calcium influx favors release of neurotransmitter from synaptic vesicle</a:t>
            </a:r>
          </a:p>
          <a:p>
            <a:pPr marL="571500" indent="-571500">
              <a:buNone/>
            </a:pPr>
            <a:r>
              <a:rPr lang="en-US" dirty="0" smtClean="0"/>
              <a:t>          4. Neurotransmitter diffuses across synapse</a:t>
            </a:r>
          </a:p>
          <a:p>
            <a:pPr marL="571500" indent="-571500">
              <a:buNone/>
            </a:pPr>
            <a:r>
              <a:rPr lang="en-US" dirty="0" smtClean="0"/>
              <a:t>          5. Neurotransmitter binds to </a:t>
            </a:r>
            <a:r>
              <a:rPr lang="en-US" dirty="0" smtClean="0">
                <a:solidFill>
                  <a:schemeClr val="accent2"/>
                </a:solidFill>
              </a:rPr>
              <a:t>postsynaptic  neuron</a:t>
            </a:r>
          </a:p>
          <a:p>
            <a:pPr marL="571500" indent="-571500">
              <a:buNone/>
            </a:pPr>
            <a:r>
              <a:rPr lang="en-US" dirty="0" smtClean="0"/>
              <a:t>          6. This binding will either open sodium or potassium channels</a:t>
            </a:r>
          </a:p>
          <a:p>
            <a:pPr marL="571500" indent="-571500">
              <a:buNone/>
            </a:pPr>
            <a:r>
              <a:rPr lang="en-US" dirty="0" smtClean="0"/>
              <a:t>          7. neurotransmitters have only a brief effect.  Why?</a:t>
            </a:r>
          </a:p>
          <a:p>
            <a:pPr marL="571500" indent="-571500">
              <a:buNone/>
            </a:pPr>
            <a:r>
              <a:rPr lang="en-US" dirty="0" smtClean="0"/>
              <a:t>                  a)destroyed by enzymes</a:t>
            </a:r>
          </a:p>
          <a:p>
            <a:pPr marL="571500" indent="-571500">
              <a:buNone/>
            </a:pPr>
            <a:r>
              <a:rPr lang="en-US" dirty="0" smtClean="0"/>
              <a:t>                  b)diffuse away from synapse</a:t>
            </a:r>
          </a:p>
          <a:p>
            <a:pPr marL="571500" indent="-571500">
              <a:buNone/>
            </a:pPr>
            <a:r>
              <a:rPr lang="en-US" dirty="0" smtClean="0"/>
              <a:t>                  c) uptake </a:t>
            </a:r>
            <a:r>
              <a:rPr lang="en-US" smtClean="0"/>
              <a:t>by cells (astrocytes)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* why is this a good thing?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Action potentials vs. graded potentials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/>
              <a:t>A) </a:t>
            </a:r>
            <a:r>
              <a:rPr lang="en-US" dirty="0" smtClean="0">
                <a:solidFill>
                  <a:srgbClr val="FF0000"/>
                </a:solidFill>
              </a:rPr>
              <a:t>action potentials </a:t>
            </a:r>
            <a:r>
              <a:rPr lang="en-US" u="sng" dirty="0" smtClean="0"/>
              <a:t>one size</a:t>
            </a:r>
            <a:r>
              <a:rPr lang="en-US" dirty="0" smtClean="0"/>
              <a:t>, all or nothing  -------carried long distances (axons)</a:t>
            </a:r>
          </a:p>
          <a:p>
            <a:pPr marL="571500" indent="-571500">
              <a:buNone/>
            </a:pPr>
            <a:r>
              <a:rPr lang="en-US" dirty="0" smtClean="0"/>
              <a:t>     </a:t>
            </a:r>
          </a:p>
          <a:p>
            <a:pPr marL="571500" indent="-571500">
              <a:buNone/>
            </a:pPr>
            <a:r>
              <a:rPr lang="en-US" dirty="0" smtClean="0"/>
              <a:t> B) </a:t>
            </a:r>
            <a:r>
              <a:rPr lang="en-US" dirty="0" smtClean="0">
                <a:solidFill>
                  <a:schemeClr val="accent1"/>
                </a:solidFill>
              </a:rPr>
              <a:t>Graded potentials</a:t>
            </a:r>
            <a:r>
              <a:rPr lang="en-US" dirty="0" smtClean="0"/>
              <a:t>- </a:t>
            </a:r>
            <a:r>
              <a:rPr lang="en-US" u="sng" dirty="0" smtClean="0"/>
              <a:t>vary in size</a:t>
            </a:r>
            <a:r>
              <a:rPr lang="en-US" dirty="0" smtClean="0"/>
              <a:t>, </a:t>
            </a:r>
            <a:endParaRPr lang="en-US" dirty="0"/>
          </a:p>
          <a:p>
            <a:pPr marL="571500" indent="-571500">
              <a:buNone/>
            </a:pPr>
            <a:r>
              <a:rPr lang="en-US" dirty="0" smtClean="0"/>
              <a:t>- Carried over short distances (dendrites, somas)</a:t>
            </a:r>
          </a:p>
          <a:p>
            <a:pPr marL="571500" indent="-571500">
              <a:buNone/>
            </a:pPr>
            <a:r>
              <a:rPr lang="en-US" dirty="0" smtClean="0"/>
              <a:t>        -</a:t>
            </a:r>
            <a:r>
              <a:rPr lang="en-US" sz="2800" i="1" dirty="0" smtClean="0"/>
              <a:t>have a summation effect at the axon hillock</a:t>
            </a:r>
          </a:p>
          <a:p>
            <a:pPr marL="571500" indent="-571500">
              <a:buNone/>
            </a:pPr>
            <a:r>
              <a:rPr lang="en-US" sz="2800" i="1"/>
              <a:t> </a:t>
            </a:r>
            <a:r>
              <a:rPr lang="en-US" sz="2800" i="1" smtClean="0"/>
              <a:t>        </a:t>
            </a:r>
            <a:endParaRPr lang="en-US" sz="28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IPSP </a:t>
            </a:r>
            <a:r>
              <a:rPr lang="en-US" dirty="0" err="1" smtClean="0"/>
              <a:t>vs</a:t>
            </a:r>
            <a:r>
              <a:rPr lang="en-US" dirty="0" smtClean="0"/>
              <a:t> EPSP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A) </a:t>
            </a:r>
            <a:r>
              <a:rPr lang="en-US" dirty="0" smtClean="0">
                <a:solidFill>
                  <a:schemeClr val="accent2"/>
                </a:solidFill>
              </a:rPr>
              <a:t>IPSP (inhibitory post-synaptic potential)</a:t>
            </a:r>
          </a:p>
          <a:p>
            <a:pPr marL="571500" indent="-571500">
              <a:buNone/>
            </a:pPr>
            <a:r>
              <a:rPr lang="en-US" dirty="0" smtClean="0"/>
              <a:t>                - caused by an inhibitory neurotransmitter</a:t>
            </a:r>
          </a:p>
          <a:p>
            <a:pPr marL="571500" indent="-571500">
              <a:buNone/>
            </a:pPr>
            <a:r>
              <a:rPr lang="en-US" dirty="0" smtClean="0"/>
              <a:t>                - K+ channels open, K+ outflow</a:t>
            </a:r>
          </a:p>
          <a:p>
            <a:pPr marL="571500" indent="-571500">
              <a:buNone/>
            </a:pPr>
            <a:r>
              <a:rPr lang="en-US" dirty="0" smtClean="0"/>
              <a:t>                - voltage inside of membrane decreases further from threshold at hillock</a:t>
            </a:r>
          </a:p>
          <a:p>
            <a:pPr marL="571500" indent="-571500">
              <a:buNone/>
            </a:pPr>
            <a:r>
              <a:rPr lang="en-US" dirty="0" smtClean="0"/>
              <a:t>                        -72mv,  -75mv</a:t>
            </a:r>
          </a:p>
          <a:p>
            <a:pPr marL="571500" indent="-571500">
              <a:buNone/>
            </a:pPr>
            <a:r>
              <a:rPr lang="en-US" dirty="0" smtClean="0"/>
              <a:t> B) </a:t>
            </a:r>
            <a:r>
              <a:rPr lang="en-US" dirty="0" smtClean="0">
                <a:solidFill>
                  <a:schemeClr val="accent3"/>
                </a:solidFill>
              </a:rPr>
              <a:t>EPSP (excitatory post-synaptic potential)</a:t>
            </a:r>
          </a:p>
          <a:p>
            <a:pPr marL="571500" indent="-571500">
              <a:buNone/>
            </a:pPr>
            <a:r>
              <a:rPr lang="en-US" dirty="0" smtClean="0"/>
              <a:t>               - caused by an excitatory neurotransmitter</a:t>
            </a:r>
          </a:p>
          <a:p>
            <a:pPr marL="571500" indent="-571500">
              <a:buNone/>
            </a:pPr>
            <a:r>
              <a:rPr lang="en-US" dirty="0" smtClean="0"/>
              <a:t>              - Na+ channels open, Na+ influx</a:t>
            </a:r>
          </a:p>
          <a:p>
            <a:pPr marL="571500" indent="-571500">
              <a:buNone/>
            </a:pPr>
            <a:r>
              <a:rPr lang="en-US" dirty="0" smtClean="0"/>
              <a:t>              - voltage inside membrane increases, closer to threshold at hillock</a:t>
            </a:r>
          </a:p>
          <a:p>
            <a:pPr marL="571500" indent="-571500">
              <a:buNone/>
            </a:pPr>
            <a:r>
              <a:rPr lang="en-US" dirty="0" smtClean="0"/>
              <a:t>                        -69mv,  -60mv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Agonist </a:t>
            </a:r>
            <a:r>
              <a:rPr lang="en-US" dirty="0" err="1" smtClean="0"/>
              <a:t>vs</a:t>
            </a:r>
            <a:r>
              <a:rPr lang="en-US" dirty="0" smtClean="0"/>
              <a:t>  Antagonist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A)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agonist</a:t>
            </a:r>
            <a:r>
              <a:rPr lang="en-US" dirty="0" smtClean="0"/>
              <a:t> favors the actions of a neurotransmitter  How?</a:t>
            </a:r>
          </a:p>
          <a:p>
            <a:pPr marL="571500" indent="-571500">
              <a:buNone/>
            </a:pPr>
            <a:r>
              <a:rPr lang="en-US" dirty="0" smtClean="0"/>
              <a:t>               1. keep neurotransmitter in synapse longer</a:t>
            </a:r>
          </a:p>
          <a:p>
            <a:pPr marL="571500" indent="-571500">
              <a:buNone/>
            </a:pPr>
            <a:r>
              <a:rPr lang="en-US" dirty="0" smtClean="0"/>
              <a:t>               2.  mimic existing neurotransmitter(s)</a:t>
            </a:r>
          </a:p>
          <a:p>
            <a:pPr marL="571500" indent="-571500">
              <a:buNone/>
            </a:pPr>
            <a:r>
              <a:rPr lang="en-US" dirty="0" smtClean="0"/>
              <a:t>                </a:t>
            </a:r>
          </a:p>
          <a:p>
            <a:pPr marL="571500" indent="-571500">
              <a:buNone/>
            </a:pPr>
            <a:r>
              <a:rPr lang="en-US" dirty="0" smtClean="0"/>
              <a:t>  B) an </a:t>
            </a:r>
            <a:r>
              <a:rPr lang="en-US" dirty="0" smtClean="0">
                <a:solidFill>
                  <a:schemeClr val="accent1"/>
                </a:solidFill>
              </a:rPr>
              <a:t>antagonist</a:t>
            </a:r>
            <a:r>
              <a:rPr lang="en-US" dirty="0" smtClean="0"/>
              <a:t> blocks the effects of a neurotransmitter.   How?</a:t>
            </a:r>
          </a:p>
          <a:p>
            <a:pPr marL="571500" indent="-571500">
              <a:buNone/>
            </a:pPr>
            <a:r>
              <a:rPr lang="en-US" dirty="0" smtClean="0"/>
              <a:t>               1. prevent its release (</a:t>
            </a:r>
            <a:r>
              <a:rPr lang="en-US" dirty="0" err="1" smtClean="0"/>
              <a:t>presynaptic</a:t>
            </a:r>
            <a:r>
              <a:rPr lang="en-US" dirty="0" smtClean="0"/>
              <a:t> effect)</a:t>
            </a:r>
          </a:p>
          <a:p>
            <a:pPr marL="571500" indent="-571500">
              <a:buNone/>
            </a:pPr>
            <a:r>
              <a:rPr lang="en-US" dirty="0" smtClean="0"/>
              <a:t>               2. prevent its binding (post-synaptic effect)</a:t>
            </a:r>
          </a:p>
          <a:p>
            <a:pPr marL="571500" indent="-571500">
              <a:buNone/>
            </a:pPr>
            <a:r>
              <a:rPr lang="en-US" smtClean="0"/>
              <a:t> 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Fibers=axons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A</a:t>
            </a:r>
            <a:r>
              <a:rPr lang="en-US" sz="4500" dirty="0" smtClean="0">
                <a:solidFill>
                  <a:schemeClr val="accent1"/>
                </a:solidFill>
              </a:rPr>
              <a:t>) </a:t>
            </a:r>
            <a:r>
              <a:rPr lang="en-US" sz="5100" u="sng" dirty="0" smtClean="0">
                <a:solidFill>
                  <a:schemeClr val="accent1"/>
                </a:solidFill>
              </a:rPr>
              <a:t>A fibers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thickest , fastest axons – fully myelinated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 </a:t>
            </a:r>
            <a:r>
              <a:rPr lang="en-US" dirty="0" smtClean="0">
                <a:solidFill>
                  <a:srgbClr val="FF0000"/>
                </a:solidFill>
              </a:rPr>
              <a:t>somatic</a:t>
            </a:r>
            <a:r>
              <a:rPr lang="en-US" dirty="0" smtClean="0"/>
              <a:t> sensory/motor functions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- 300 mph!</a:t>
            </a:r>
          </a:p>
          <a:p>
            <a:pPr marL="571500" indent="-571500">
              <a:buNone/>
            </a:pPr>
            <a:r>
              <a:rPr lang="en-US" dirty="0" smtClean="0"/>
              <a:t>               B</a:t>
            </a:r>
            <a:r>
              <a:rPr lang="en-US" sz="4500" dirty="0" smtClean="0">
                <a:solidFill>
                  <a:schemeClr val="accent2"/>
                </a:solidFill>
              </a:rPr>
              <a:t>) </a:t>
            </a:r>
            <a:r>
              <a:rPr lang="en-US" sz="4500" b="1" u="sng" dirty="0" smtClean="0">
                <a:solidFill>
                  <a:schemeClr val="accent2"/>
                </a:solidFill>
              </a:rPr>
              <a:t>B fibers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 intermediate thickness, intermediate speed – fully </a:t>
            </a:r>
            <a:r>
              <a:rPr lang="en-US" dirty="0" err="1" smtClean="0">
                <a:solidFill>
                  <a:srgbClr val="FF0000"/>
                </a:solidFill>
              </a:rPr>
              <a:t>myelinated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dirty="0" smtClean="0"/>
              <a:t>                                - </a:t>
            </a:r>
            <a:r>
              <a:rPr lang="en-US" dirty="0" smtClean="0">
                <a:solidFill>
                  <a:srgbClr val="FF0000"/>
                </a:solidFill>
              </a:rPr>
              <a:t>autonomic</a:t>
            </a:r>
            <a:r>
              <a:rPr lang="en-US" dirty="0" smtClean="0"/>
              <a:t> motor, sensory(visceral, pain, small touch)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- 40 mph</a:t>
            </a:r>
          </a:p>
          <a:p>
            <a:pPr marL="571500" indent="-571500">
              <a:buNone/>
            </a:pPr>
            <a:r>
              <a:rPr lang="en-US" dirty="0" smtClean="0"/>
              <a:t>               C) </a:t>
            </a:r>
            <a:r>
              <a:rPr lang="en-US" sz="3800" b="1" u="sng" dirty="0" smtClean="0">
                <a:solidFill>
                  <a:schemeClr val="accent4"/>
                </a:solidFill>
              </a:rPr>
              <a:t>C fibers</a:t>
            </a:r>
            <a:r>
              <a:rPr lang="en-US" b="1" u="sng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thinnest, slowest axons – not fully </a:t>
            </a:r>
            <a:r>
              <a:rPr lang="en-US" dirty="0" err="1" smtClean="0">
                <a:solidFill>
                  <a:srgbClr val="FF0000"/>
                </a:solidFill>
              </a:rPr>
              <a:t>myelinated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unmyelinated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</a:t>
            </a:r>
            <a:r>
              <a:rPr lang="en-US" dirty="0" smtClean="0">
                <a:solidFill>
                  <a:srgbClr val="FF0000"/>
                </a:solidFill>
              </a:rPr>
              <a:t>autonomic</a:t>
            </a:r>
            <a:r>
              <a:rPr lang="en-US" dirty="0" smtClean="0"/>
              <a:t> motor, sensory (visceral, pain, small touch)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- 2 mph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Central Nervous System (CNS)</a:t>
            </a:r>
            <a:r>
              <a:rPr lang="en-US" dirty="0" smtClean="0"/>
              <a:t>- consists of brain and spine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Peripheral Nervous System (PNS)</a:t>
            </a:r>
            <a:r>
              <a:rPr lang="en-US" dirty="0" smtClean="0"/>
              <a:t>- outside of brain and spine</a:t>
            </a:r>
          </a:p>
          <a:p>
            <a:pPr>
              <a:buNone/>
            </a:pPr>
            <a:r>
              <a:rPr lang="en-US" dirty="0" smtClean="0"/>
              <a:t>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 bundle of axons traveling to/from a particular body location.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telephone wi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086" y="1600200"/>
            <a:ext cx="4755828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689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Content terms/concepts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en-US" dirty="0" smtClean="0"/>
              <a:t>             A) local anesthetics – block Na+ channels.</a:t>
            </a:r>
          </a:p>
          <a:p>
            <a:pPr marL="571500" indent="-571500">
              <a:buNone/>
            </a:pPr>
            <a:r>
              <a:rPr lang="en-US" dirty="0" smtClean="0"/>
              <a:t>             B) Multiple Sclerosis – (MS)- immune system attack of myelin</a:t>
            </a:r>
          </a:p>
          <a:p>
            <a:pPr marL="571500" indent="-571500">
              <a:buNone/>
            </a:pPr>
            <a:r>
              <a:rPr lang="en-US" dirty="0" smtClean="0"/>
              <a:t>             C) </a:t>
            </a:r>
            <a:r>
              <a:rPr lang="en-US" dirty="0" err="1" smtClean="0"/>
              <a:t>Excitotoxicity</a:t>
            </a:r>
            <a:r>
              <a:rPr lang="en-US" dirty="0" smtClean="0"/>
              <a:t> – ischemia causes glutamate to linger in synapse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     - stimulates neurons to death</a:t>
            </a:r>
          </a:p>
          <a:p>
            <a:pPr marL="571500" indent="-571500">
              <a:buNone/>
            </a:pPr>
            <a:r>
              <a:rPr lang="en-US" dirty="0" smtClean="0"/>
              <a:t>             D) Tetanus (</a:t>
            </a:r>
            <a:r>
              <a:rPr lang="en-US" i="1" dirty="0" smtClean="0"/>
              <a:t>Clostridium </a:t>
            </a:r>
            <a:r>
              <a:rPr lang="en-US" i="1" dirty="0" err="1" smtClean="0"/>
              <a:t>tetani</a:t>
            </a:r>
            <a:r>
              <a:rPr lang="en-US" dirty="0" smtClean="0"/>
              <a:t>)  toxin carried by fast axonal transport to CNS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 of action potential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AutoNum type="romanUcPeriod" startAt="5"/>
            </a:pPr>
            <a:r>
              <a:rPr lang="en-US" dirty="0" smtClean="0"/>
              <a:t>a) at rest, Na/K pumps maintain a -70mv resting potential. How?</a:t>
            </a:r>
          </a:p>
          <a:p>
            <a:pPr marL="571500" indent="-571500">
              <a:buNone/>
            </a:pPr>
            <a:r>
              <a:rPr lang="en-US" dirty="0" smtClean="0"/>
              <a:t>         b) a stimulus is received</a:t>
            </a:r>
          </a:p>
          <a:p>
            <a:pPr marL="571500" indent="-571500">
              <a:buNone/>
            </a:pPr>
            <a:r>
              <a:rPr lang="en-US" dirty="0" smtClean="0"/>
              <a:t>         c) some Na channels open, Na influx</a:t>
            </a:r>
          </a:p>
          <a:p>
            <a:pPr marL="571500" indent="-571500">
              <a:buNone/>
            </a:pPr>
            <a:r>
              <a:rPr lang="en-US" dirty="0" smtClean="0"/>
              <a:t>         d) at threshold, many Na channels open, massive influx</a:t>
            </a:r>
          </a:p>
          <a:p>
            <a:pPr marL="571500" indent="-571500">
              <a:buNone/>
            </a:pPr>
            <a:r>
              <a:rPr lang="en-US" dirty="0" smtClean="0"/>
              <a:t>         e) inner membrane potential reaches +30mv</a:t>
            </a:r>
          </a:p>
          <a:p>
            <a:pPr marL="571500" indent="-571500">
              <a:buNone/>
            </a:pPr>
            <a:r>
              <a:rPr lang="en-US" dirty="0" smtClean="0"/>
              <a:t>         f) Na channels close, K channels open</a:t>
            </a:r>
          </a:p>
          <a:p>
            <a:pPr marL="571500" indent="-571500">
              <a:buNone/>
            </a:pPr>
            <a:r>
              <a:rPr lang="en-US" dirty="0" smtClean="0"/>
              <a:t>         g) K+ outflow</a:t>
            </a:r>
          </a:p>
          <a:p>
            <a:pPr marL="571500" indent="-571500">
              <a:buNone/>
            </a:pPr>
            <a:r>
              <a:rPr lang="en-US" dirty="0" smtClean="0"/>
              <a:t>         h) inner membrane potential reaches -90mv (undershoot)</a:t>
            </a:r>
          </a:p>
          <a:p>
            <a:pPr marL="571500" indent="-57150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) K+ channels close</a:t>
            </a:r>
          </a:p>
          <a:p>
            <a:pPr marL="571500" indent="-571500">
              <a:buNone/>
            </a:pPr>
            <a:r>
              <a:rPr lang="en-US" dirty="0" smtClean="0"/>
              <a:t>         j) Na/K pumps restore -70mv resting 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graph of 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.   </a:t>
            </a:r>
          </a:p>
          <a:p>
            <a:pPr marL="571500" indent="-571500">
              <a:buNone/>
            </a:pPr>
            <a:r>
              <a:rPr lang="en-US" dirty="0" smtClean="0"/>
              <a:t>           A) values   </a:t>
            </a:r>
          </a:p>
          <a:p>
            <a:pPr marL="571500" indent="-571500">
              <a:buNone/>
            </a:pPr>
            <a:r>
              <a:rPr lang="en-US" dirty="0" smtClean="0"/>
              <a:t>                  -70mv </a:t>
            </a:r>
            <a:r>
              <a:rPr lang="en-US" dirty="0" smtClean="0">
                <a:sym typeface="Wingdings" pitchFamily="2" charset="2"/>
              </a:rPr>
              <a:t> resting potential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-55mv  threshold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+30mv  result of total Na+ influx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 where Na+ gates close/K+ gates open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-90mv  undershoot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B) refractory periods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1) absolute – surrounds peak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    -no other action potential can occur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2) relative – surrounds undershoot</a:t>
            </a:r>
          </a:p>
          <a:p>
            <a:pPr marL="571500" indent="-571500">
              <a:buNone/>
            </a:pPr>
            <a:r>
              <a:rPr lang="en-US" dirty="0" smtClean="0">
                <a:sym typeface="Wingdings" pitchFamily="2" charset="2"/>
              </a:rPr>
              <a:t>                                  -another action potential can occur only with a strong stimulus.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AutoNum type="romanUcPeriod" startAt="5"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r>
              <a:rPr lang="en-US" baseline="0" dirty="0" smtClean="0">
                <a:sym typeface="Wingdings" pitchFamily="2" charset="2"/>
              </a:rPr>
              <a:t>     </a:t>
            </a: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endParaRPr lang="en-US" baseline="0" dirty="0" smtClean="0"/>
          </a:p>
          <a:p>
            <a:pPr marL="571500" indent="-571500">
              <a:buNone/>
            </a:pPr>
            <a:r>
              <a:rPr lang="en-US" baseline="0" dirty="0" smtClean="0"/>
              <a:t>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>
                <a:solidFill>
                  <a:srgbClr val="FF0000"/>
                </a:solidFill>
              </a:rPr>
              <a:t>Afferent division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/>
              <a:t>sensory </a:t>
            </a:r>
            <a:r>
              <a:rPr lang="en-US" dirty="0" smtClean="0"/>
              <a:t>- conducts </a:t>
            </a:r>
            <a:r>
              <a:rPr lang="en-US" dirty="0"/>
              <a:t>impulses from receptors </a:t>
            </a:r>
            <a:r>
              <a:rPr lang="en-US" dirty="0" smtClean="0"/>
              <a:t>                                                                       </a:t>
            </a:r>
            <a:r>
              <a:rPr lang="en-US" dirty="0"/>
              <a:t>to CNS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Efferent </a:t>
            </a:r>
            <a:r>
              <a:rPr lang="en-US" u="sng" dirty="0">
                <a:solidFill>
                  <a:srgbClr val="FF0000"/>
                </a:solidFill>
              </a:rPr>
              <a:t>division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/>
              <a:t>motor </a:t>
            </a:r>
            <a:r>
              <a:rPr lang="en-US" dirty="0" smtClean="0"/>
              <a:t>- </a:t>
            </a:r>
            <a:r>
              <a:rPr lang="en-US" dirty="0"/>
              <a:t>conducts </a:t>
            </a:r>
            <a:r>
              <a:rPr lang="en-US" dirty="0" smtClean="0"/>
              <a:t>impulses </a:t>
            </a:r>
            <a:r>
              <a:rPr lang="en-US" dirty="0"/>
              <a:t>from CNS to effectors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7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u="sng" dirty="0" smtClean="0">
                <a:solidFill>
                  <a:srgbClr val="C00000"/>
                </a:solidFill>
              </a:rPr>
              <a:t>somatic division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en-US" dirty="0" smtClean="0"/>
              <a:t>voluntary - from CNS to skeletal muscles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                              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C00000"/>
                </a:solidFill>
              </a:rPr>
              <a:t>autonomic divisions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/>
              <a:t>involuntary- from CNS to cardiac muscle, </a:t>
            </a:r>
          </a:p>
          <a:p>
            <a:pPr>
              <a:buNone/>
            </a:pPr>
            <a:r>
              <a:rPr lang="en-US" dirty="0" smtClean="0"/>
              <a:t>        smooth muscle, and glands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sympathetic division  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          </a:t>
            </a:r>
            <a:r>
              <a:rPr lang="en-US" dirty="0" smtClean="0"/>
              <a:t>like an “accelerator”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                                  </a:t>
            </a:r>
            <a:r>
              <a:rPr lang="en-US" dirty="0" smtClean="0"/>
              <a:t>(</a:t>
            </a:r>
            <a:r>
              <a:rPr lang="en-US" sz="2400" dirty="0" smtClean="0"/>
              <a:t>elevate heart rate/constrict vessels)</a:t>
            </a:r>
          </a:p>
          <a:p>
            <a:pPr>
              <a:buNone/>
            </a:pPr>
            <a:endParaRPr lang="en-US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parasympathetic division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       </a:t>
            </a:r>
            <a:r>
              <a:rPr lang="en-US" dirty="0" smtClean="0"/>
              <a:t>like the “brakes”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                            </a:t>
            </a:r>
            <a:r>
              <a:rPr lang="en-US" dirty="0" smtClean="0"/>
              <a:t>(</a:t>
            </a:r>
            <a:r>
              <a:rPr lang="en-US" sz="2000" dirty="0" smtClean="0"/>
              <a:t>slow heart / dilate vessels)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Neuron anatomy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        A) </a:t>
            </a:r>
            <a:r>
              <a:rPr lang="en-US" dirty="0" smtClean="0">
                <a:solidFill>
                  <a:srgbClr val="FF0000"/>
                </a:solidFill>
              </a:rPr>
              <a:t>Soma </a:t>
            </a:r>
            <a:r>
              <a:rPr lang="en-US" dirty="0" smtClean="0"/>
              <a:t>– cell body</a:t>
            </a:r>
          </a:p>
          <a:p>
            <a:pPr marL="571500" indent="-571500">
              <a:buNone/>
            </a:pPr>
            <a:r>
              <a:rPr lang="en-US" dirty="0" smtClean="0"/>
              <a:t>        B) </a:t>
            </a:r>
            <a:r>
              <a:rPr lang="en-US" dirty="0" smtClean="0">
                <a:solidFill>
                  <a:srgbClr val="FF0000"/>
                </a:solidFill>
              </a:rPr>
              <a:t>Dendrite(s</a:t>
            </a:r>
            <a:r>
              <a:rPr lang="en-US" dirty="0" smtClean="0"/>
              <a:t>)- carries impulse to soma</a:t>
            </a:r>
          </a:p>
          <a:p>
            <a:pPr marL="571500" indent="-571500">
              <a:buNone/>
            </a:pPr>
            <a:r>
              <a:rPr lang="en-US" dirty="0" smtClean="0"/>
              <a:t>        C) </a:t>
            </a:r>
            <a:r>
              <a:rPr lang="en-US" dirty="0" smtClean="0">
                <a:solidFill>
                  <a:srgbClr val="FF0000"/>
                </a:solidFill>
              </a:rPr>
              <a:t>Axon</a:t>
            </a:r>
            <a:r>
              <a:rPr lang="en-US" dirty="0" smtClean="0"/>
              <a:t> – carries impulse away from soma</a:t>
            </a:r>
          </a:p>
          <a:p>
            <a:pPr marL="571500" indent="-571500">
              <a:buNone/>
            </a:pPr>
            <a:r>
              <a:rPr lang="en-US" dirty="0" smtClean="0"/>
              <a:t>        D) </a:t>
            </a:r>
            <a:r>
              <a:rPr lang="en-US" dirty="0" smtClean="0">
                <a:solidFill>
                  <a:srgbClr val="FF0000"/>
                </a:solidFill>
              </a:rPr>
              <a:t>axon hillock </a:t>
            </a:r>
            <a:r>
              <a:rPr lang="en-US" dirty="0" smtClean="0"/>
              <a:t>– where an axon joins a soma</a:t>
            </a:r>
          </a:p>
          <a:p>
            <a:pPr marL="571500" indent="-571500">
              <a:buNone/>
            </a:pPr>
            <a:r>
              <a:rPr lang="en-US" dirty="0" smtClean="0"/>
              <a:t>        E) </a:t>
            </a:r>
            <a:r>
              <a:rPr lang="en-US" dirty="0" smtClean="0">
                <a:solidFill>
                  <a:srgbClr val="FF0000"/>
                </a:solidFill>
              </a:rPr>
              <a:t>axon collateral </a:t>
            </a:r>
            <a:r>
              <a:rPr lang="en-US" dirty="0" smtClean="0"/>
              <a:t>– a branch off of the main axon</a:t>
            </a:r>
          </a:p>
          <a:p>
            <a:pPr marL="571500" indent="-571500">
              <a:buNone/>
            </a:pPr>
            <a:r>
              <a:rPr lang="en-US" dirty="0" smtClean="0"/>
              <a:t>        F) </a:t>
            </a:r>
            <a:r>
              <a:rPr lang="en-US" dirty="0" smtClean="0">
                <a:solidFill>
                  <a:srgbClr val="FF0000"/>
                </a:solidFill>
              </a:rPr>
              <a:t>axon terminal </a:t>
            </a:r>
            <a:r>
              <a:rPr lang="en-US" dirty="0" smtClean="0"/>
              <a:t>– found at the end of each axon and axon collateral</a:t>
            </a:r>
          </a:p>
          <a:p>
            <a:pPr marL="571500" indent="-571500">
              <a:buNone/>
            </a:pPr>
            <a:r>
              <a:rPr lang="en-US" dirty="0" smtClean="0"/>
              <a:t>        G</a:t>
            </a:r>
            <a:r>
              <a:rPr lang="en-US" dirty="0" smtClean="0">
                <a:solidFill>
                  <a:srgbClr val="FF0000"/>
                </a:solidFill>
              </a:rPr>
              <a:t>) synapse </a:t>
            </a:r>
            <a:r>
              <a:rPr lang="en-US" dirty="0" smtClean="0"/>
              <a:t>– space between neurons</a:t>
            </a:r>
          </a:p>
          <a:p>
            <a:pPr marL="571500" indent="-571500">
              <a:buNone/>
            </a:pPr>
            <a:r>
              <a:rPr lang="en-US" dirty="0" smtClean="0"/>
              <a:t>        H) </a:t>
            </a:r>
            <a:r>
              <a:rPr lang="en-US" dirty="0" smtClean="0">
                <a:solidFill>
                  <a:srgbClr val="FF0000"/>
                </a:solidFill>
              </a:rPr>
              <a:t>synaptic end bulb </a:t>
            </a:r>
            <a:r>
              <a:rPr lang="en-US" dirty="0" smtClean="0"/>
              <a:t>– at axon terminal, stores neurotransmitter</a:t>
            </a:r>
          </a:p>
          <a:p>
            <a:pPr marL="571500" indent="-571500">
              <a:buNone/>
            </a:pPr>
            <a:r>
              <a:rPr lang="en-US" dirty="0" smtClean="0"/>
              <a:t>        I) </a:t>
            </a:r>
            <a:r>
              <a:rPr lang="en-US" dirty="0" err="1" smtClean="0">
                <a:solidFill>
                  <a:srgbClr val="FF0000"/>
                </a:solidFill>
              </a:rPr>
              <a:t>axoplasm</a:t>
            </a:r>
            <a:r>
              <a:rPr lang="en-US" dirty="0" smtClean="0"/>
              <a:t> – cytoplasm in axon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neurons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       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Multipolar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 many dendrites, one axon</a:t>
            </a:r>
          </a:p>
          <a:p>
            <a:pPr marL="571500" indent="-571500">
              <a:buNone/>
            </a:pPr>
            <a:r>
              <a:rPr lang="en-US" dirty="0" smtClean="0"/>
              <a:t>              - most common type, </a:t>
            </a:r>
          </a:p>
          <a:p>
            <a:pPr marL="571500" indent="-571500">
              <a:buNone/>
            </a:pPr>
            <a:r>
              <a:rPr lang="en-US" dirty="0" smtClean="0"/>
              <a:t>              - major neuron type of CNS</a:t>
            </a:r>
          </a:p>
          <a:p>
            <a:pPr marL="571500" indent="-571500">
              <a:buNone/>
            </a:pPr>
            <a:r>
              <a:rPr lang="en-US" dirty="0" smtClean="0"/>
              <a:t>        B) </a:t>
            </a:r>
            <a:r>
              <a:rPr lang="en-US" dirty="0" smtClean="0">
                <a:solidFill>
                  <a:srgbClr val="FF0000"/>
                </a:solidFill>
              </a:rPr>
              <a:t>Bipolar</a:t>
            </a:r>
            <a:r>
              <a:rPr lang="en-US" dirty="0" smtClean="0"/>
              <a:t> – one dendrite, one axon</a:t>
            </a:r>
          </a:p>
          <a:p>
            <a:pPr marL="571500" indent="-571500">
              <a:buNone/>
            </a:pPr>
            <a:r>
              <a:rPr lang="en-US" dirty="0" smtClean="0"/>
              <a:t>              - Rare</a:t>
            </a:r>
          </a:p>
          <a:p>
            <a:pPr marL="571500" indent="-571500">
              <a:buNone/>
            </a:pPr>
            <a:r>
              <a:rPr lang="en-US" dirty="0" smtClean="0"/>
              <a:t>              - found in some sensory pathways (retina, olfactory epithelium)</a:t>
            </a:r>
          </a:p>
          <a:p>
            <a:pPr marL="571500" indent="-571500">
              <a:buNone/>
            </a:pPr>
            <a:r>
              <a:rPr lang="en-US" dirty="0" smtClean="0"/>
              <a:t>        C) </a:t>
            </a:r>
            <a:r>
              <a:rPr lang="en-US" dirty="0" err="1" smtClean="0">
                <a:solidFill>
                  <a:srgbClr val="FF0000"/>
                </a:solidFill>
              </a:rPr>
              <a:t>Unipolar</a:t>
            </a:r>
            <a:r>
              <a:rPr lang="en-US" dirty="0" smtClean="0"/>
              <a:t> – receptive endings at the end of one axon</a:t>
            </a:r>
          </a:p>
          <a:p>
            <a:pPr marL="571500" indent="-571500">
              <a:buNone/>
            </a:pPr>
            <a:r>
              <a:rPr lang="en-US" dirty="0" smtClean="0"/>
              <a:t>              - major neuron type of PNS</a:t>
            </a:r>
          </a:p>
          <a:p>
            <a:pPr marL="571500" indent="-571500">
              <a:buNone/>
            </a:pPr>
            <a:r>
              <a:rPr lang="en-US" dirty="0" smtClean="0"/>
              <a:t>   </a:t>
            </a:r>
          </a:p>
          <a:p>
            <a:pPr marL="571500" indent="-571500">
              <a:buNone/>
            </a:pPr>
            <a:r>
              <a:rPr lang="en-US" dirty="0" smtClean="0"/>
              <a:t>  *How do you tell which nervous system a neuron belongs to???????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Neuroglia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dirty="0" smtClean="0"/>
              <a:t>A) </a:t>
            </a:r>
            <a:r>
              <a:rPr lang="en-US" b="1" i="1" u="sng" dirty="0" smtClean="0"/>
              <a:t>CNS </a:t>
            </a:r>
            <a:r>
              <a:rPr lang="en-US" b="1" i="1" u="sng" dirty="0" err="1" smtClean="0"/>
              <a:t>neuroglia</a:t>
            </a:r>
            <a:endParaRPr lang="en-US" b="1" i="1" u="sng" dirty="0" smtClean="0"/>
          </a:p>
          <a:p>
            <a:pPr marL="571500" indent="-571500">
              <a:buNone/>
            </a:pPr>
            <a:r>
              <a:rPr lang="en-US" dirty="0" smtClean="0"/>
              <a:t>               1. </a:t>
            </a:r>
            <a:r>
              <a:rPr lang="en-US" dirty="0" smtClean="0">
                <a:solidFill>
                  <a:srgbClr val="FF0000"/>
                </a:solidFill>
              </a:rPr>
              <a:t>microglia</a:t>
            </a:r>
            <a:r>
              <a:rPr lang="en-US" dirty="0" smtClean="0"/>
              <a:t> – </a:t>
            </a:r>
            <a:r>
              <a:rPr lang="en-US" dirty="0" err="1" smtClean="0"/>
              <a:t>phagocytosis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2. </a:t>
            </a:r>
            <a:r>
              <a:rPr lang="en-US" dirty="0" err="1" smtClean="0">
                <a:solidFill>
                  <a:srgbClr val="FF0000"/>
                </a:solidFill>
              </a:rPr>
              <a:t>ependymal</a:t>
            </a:r>
            <a:r>
              <a:rPr lang="en-US" dirty="0" smtClean="0">
                <a:solidFill>
                  <a:srgbClr val="FF0000"/>
                </a:solidFill>
              </a:rPr>
              <a:t> cells- </a:t>
            </a:r>
            <a:r>
              <a:rPr lang="en-US" dirty="0" smtClean="0"/>
              <a:t>secrete, circulate cerebrospinal fluid (CSF)</a:t>
            </a:r>
          </a:p>
          <a:p>
            <a:pPr marL="571500" indent="-571500">
              <a:buNone/>
            </a:pPr>
            <a:r>
              <a:rPr lang="en-US" dirty="0" smtClean="0"/>
              <a:t>               3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astrocytes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form blood/brain barrier</a:t>
            </a:r>
          </a:p>
          <a:p>
            <a:pPr marL="571500" indent="-571500">
              <a:buNone/>
            </a:pPr>
            <a:r>
              <a:rPr lang="en-US" dirty="0" smtClean="0"/>
              <a:t>               4. </a:t>
            </a:r>
            <a:r>
              <a:rPr lang="en-US" dirty="0" err="1" smtClean="0">
                <a:solidFill>
                  <a:srgbClr val="FF0000"/>
                </a:solidFill>
              </a:rPr>
              <a:t>oligodendrocytes</a:t>
            </a:r>
            <a:r>
              <a:rPr lang="en-US" dirty="0" smtClean="0"/>
              <a:t> – form myelin sheath on CNS axons, cannot repair*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/>
              <a:t> B)  </a:t>
            </a:r>
            <a:r>
              <a:rPr lang="en-US" b="1" i="1" u="sng" dirty="0" smtClean="0"/>
              <a:t>PNS </a:t>
            </a:r>
            <a:r>
              <a:rPr lang="en-US" b="1" i="1" u="sng" dirty="0" err="1" smtClean="0"/>
              <a:t>neuroglia</a:t>
            </a:r>
            <a:endParaRPr lang="en-US" b="1" i="1" u="sng" dirty="0" smtClean="0"/>
          </a:p>
          <a:p>
            <a:pPr marL="571500" indent="-571500">
              <a:buNone/>
            </a:pPr>
            <a:r>
              <a:rPr lang="en-US" dirty="0" smtClean="0"/>
              <a:t>               1. </a:t>
            </a:r>
            <a:r>
              <a:rPr lang="en-US" dirty="0" smtClean="0">
                <a:solidFill>
                  <a:srgbClr val="FF0000"/>
                </a:solidFill>
              </a:rPr>
              <a:t>satellite cells</a:t>
            </a:r>
            <a:r>
              <a:rPr lang="en-US" dirty="0" smtClean="0"/>
              <a:t>- surround, protect clusters of somas (ganglia)</a:t>
            </a:r>
          </a:p>
          <a:p>
            <a:pPr marL="571500" indent="-571500">
              <a:buNone/>
            </a:pPr>
            <a:r>
              <a:rPr lang="en-US" dirty="0" smtClean="0"/>
              <a:t>               2. </a:t>
            </a:r>
            <a:r>
              <a:rPr lang="en-US" dirty="0" smtClean="0">
                <a:solidFill>
                  <a:srgbClr val="FF0000"/>
                </a:solidFill>
              </a:rPr>
              <a:t>Schwann cells- </a:t>
            </a:r>
            <a:r>
              <a:rPr lang="en-US" dirty="0" smtClean="0"/>
              <a:t>form myelin sheath on PNS axons, can often repair*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1357</Words>
  <Application>Microsoft Office PowerPoint</Application>
  <PresentationFormat>On-screen Show (4:3)</PresentationFormat>
  <Paragraphs>188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Nervous  System</vt:lpstr>
      <vt:lpstr>Nervous systems </vt:lpstr>
      <vt:lpstr>PowerPoint Presentation</vt:lpstr>
      <vt:lpstr>PowerPoint Presentation</vt:lpstr>
      <vt:lpstr>PowerPoint Presentation</vt:lpstr>
      <vt:lpstr>Neuron anatomy </vt:lpstr>
      <vt:lpstr>Types of neurons </vt:lpstr>
      <vt:lpstr>Neuroglia </vt:lpstr>
      <vt:lpstr>PowerPoint Presentation</vt:lpstr>
      <vt:lpstr> </vt:lpstr>
      <vt:lpstr>Phases of action potential</vt:lpstr>
      <vt:lpstr>PowerPoint Presentation</vt:lpstr>
      <vt:lpstr>PowerPoint Presentation</vt:lpstr>
      <vt:lpstr>Saltatory vs Continuous conduction </vt:lpstr>
      <vt:lpstr>Conduction across a synapse </vt:lpstr>
      <vt:lpstr>  Action potentials vs. graded potentials </vt:lpstr>
      <vt:lpstr>IPSP vs EPSP </vt:lpstr>
      <vt:lpstr>Agonist vs  Antagonist </vt:lpstr>
      <vt:lpstr>Fibers=axons </vt:lpstr>
      <vt:lpstr>What is a NERVE?</vt:lpstr>
      <vt:lpstr>PowerPoint Presentation</vt:lpstr>
      <vt:lpstr>Final Content terms/concepts </vt:lpstr>
      <vt:lpstr>Generation of action potential </vt:lpstr>
      <vt:lpstr>A graph of action potential</vt:lpstr>
      <vt:lpstr>    </vt:lpstr>
    </vt:vector>
  </TitlesOfParts>
  <Company>HPTS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 System</dc:title>
  <dc:creator>HPTS</dc:creator>
  <cp:lastModifiedBy>ageborko</cp:lastModifiedBy>
  <cp:revision>101</cp:revision>
  <dcterms:created xsi:type="dcterms:W3CDTF">2009-03-10T14:43:24Z</dcterms:created>
  <dcterms:modified xsi:type="dcterms:W3CDTF">2019-10-15T13:38:49Z</dcterms:modified>
</cp:coreProperties>
</file>