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71" r:id="rId11"/>
    <p:sldId id="272" r:id="rId12"/>
    <p:sldId id="273" r:id="rId13"/>
    <p:sldId id="276" r:id="rId14"/>
    <p:sldId id="274" r:id="rId15"/>
    <p:sldId id="281" r:id="rId16"/>
    <p:sldId id="275" r:id="rId17"/>
    <p:sldId id="277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86323" autoAdjust="0"/>
  </p:normalViewPr>
  <p:slideViewPr>
    <p:cSldViewPr>
      <p:cViewPr varScale="1">
        <p:scale>
          <a:sx n="58" d="100"/>
          <a:sy n="58" d="100"/>
        </p:scale>
        <p:origin x="7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D22D4-1AD2-42E9-9459-E7ED6442EC94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9B85B-9919-49AF-848C-B3B76B1DA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9B85B-9919-49AF-848C-B3B76B1DA7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A08-CE12-4F26-844E-435CD826724F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57A7-BC46-4DD5-9B6A-1C8F81085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A08-CE12-4F26-844E-435CD826724F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57A7-BC46-4DD5-9B6A-1C8F81085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A08-CE12-4F26-844E-435CD826724F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57A7-BC46-4DD5-9B6A-1C8F81085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A08-CE12-4F26-844E-435CD826724F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57A7-BC46-4DD5-9B6A-1C8F81085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A08-CE12-4F26-844E-435CD826724F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57A7-BC46-4DD5-9B6A-1C8F81085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A08-CE12-4F26-844E-435CD826724F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57A7-BC46-4DD5-9B6A-1C8F81085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A08-CE12-4F26-844E-435CD826724F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57A7-BC46-4DD5-9B6A-1C8F81085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A08-CE12-4F26-844E-435CD826724F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57A7-BC46-4DD5-9B6A-1C8F81085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A08-CE12-4F26-844E-435CD826724F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57A7-BC46-4DD5-9B6A-1C8F81085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A08-CE12-4F26-844E-435CD826724F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57A7-BC46-4DD5-9B6A-1C8F81085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FA08-CE12-4F26-844E-435CD826724F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57A7-BC46-4DD5-9B6A-1C8F81085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AFA08-CE12-4F26-844E-435CD826724F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757A7-BC46-4DD5-9B6A-1C8F810852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&amp; Physiology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Anatomy     -(dissect)   study structure</a:t>
            </a:r>
          </a:p>
          <a:p>
            <a:endParaRPr lang="en-US" dirty="0" smtClean="0"/>
          </a:p>
          <a:p>
            <a:r>
              <a:rPr lang="en-US" dirty="0" smtClean="0"/>
              <a:t>Physiology  -function</a:t>
            </a:r>
          </a:p>
          <a:p>
            <a:endParaRPr lang="en-US" dirty="0" smtClean="0"/>
          </a:p>
          <a:p>
            <a:r>
              <a:rPr lang="en-US" dirty="0" smtClean="0"/>
              <a:t>   bilateral symmetry – right/left division based on anatomical position </a:t>
            </a:r>
          </a:p>
        </p:txBody>
      </p:sp>
      <p:pic>
        <p:nvPicPr>
          <p:cNvPr id="5" name="Content Placeholder 4" descr="skeletonant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677445" y="1600200"/>
            <a:ext cx="1980109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Tissue – group of cells and their products with </a:t>
            </a:r>
          </a:p>
          <a:p>
            <a:pPr>
              <a:buNone/>
            </a:pPr>
            <a:r>
              <a:rPr lang="en-US" dirty="0" smtClean="0"/>
              <a:t>                   common origin and function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Histology – study of tissues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Biopsy – surgical removal of tissue sample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Pathologist – analyzes tissues for disease</a:t>
            </a:r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en-US" dirty="0" smtClean="0"/>
              <a:t>Four tissue types</a:t>
            </a:r>
          </a:p>
          <a:p>
            <a:pPr marL="571500" indent="-571500">
              <a:buNone/>
            </a:pPr>
            <a:r>
              <a:rPr lang="en-US" dirty="0" smtClean="0"/>
              <a:t>         A) </a:t>
            </a:r>
            <a:r>
              <a:rPr lang="en-US" b="1" dirty="0" smtClean="0"/>
              <a:t>E</a:t>
            </a:r>
            <a:r>
              <a:rPr lang="en-US" dirty="0" smtClean="0"/>
              <a:t>pithelial – lines surfaces, forms glands</a:t>
            </a:r>
          </a:p>
          <a:p>
            <a:pPr marL="571500" indent="-571500">
              <a:buNone/>
            </a:pPr>
            <a:r>
              <a:rPr lang="en-US" dirty="0" smtClean="0"/>
              <a:t>         B) </a:t>
            </a:r>
            <a:r>
              <a:rPr lang="en-US" b="1" dirty="0" smtClean="0"/>
              <a:t>C</a:t>
            </a:r>
            <a:r>
              <a:rPr lang="en-US" dirty="0" smtClean="0"/>
              <a:t>onnective – binds, supports</a:t>
            </a:r>
          </a:p>
          <a:p>
            <a:pPr marL="571500" indent="-571500">
              <a:buNone/>
            </a:pPr>
            <a:r>
              <a:rPr lang="en-US" dirty="0" smtClean="0"/>
              <a:t>         C) </a:t>
            </a:r>
            <a:r>
              <a:rPr lang="en-US" b="1" dirty="0" smtClean="0"/>
              <a:t>M</a:t>
            </a:r>
            <a:r>
              <a:rPr lang="en-US" dirty="0" smtClean="0"/>
              <a:t>uscle – movement, heat, </a:t>
            </a:r>
          </a:p>
          <a:p>
            <a:pPr marL="571500" indent="-571500">
              <a:buNone/>
            </a:pPr>
            <a:r>
              <a:rPr lang="en-US" dirty="0" smtClean="0"/>
              <a:t>         D) </a:t>
            </a:r>
            <a:r>
              <a:rPr lang="en-US" b="1" dirty="0" smtClean="0"/>
              <a:t>N</a:t>
            </a:r>
            <a:r>
              <a:rPr lang="en-US" dirty="0" smtClean="0"/>
              <a:t>ervous – communication</a:t>
            </a:r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/>
          <a:lstStyle/>
          <a:p>
            <a:r>
              <a:rPr lang="en-US" dirty="0" smtClean="0"/>
              <a:t>Epithelial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Naming</a:t>
            </a:r>
          </a:p>
          <a:p>
            <a:pPr marL="571500" indent="-571500">
              <a:buNone/>
            </a:pPr>
            <a:r>
              <a:rPr lang="en-US" dirty="0" smtClean="0"/>
              <a:t>           A) layers</a:t>
            </a:r>
          </a:p>
          <a:p>
            <a:pPr marL="571500" indent="-571500">
              <a:buNone/>
            </a:pPr>
            <a:r>
              <a:rPr lang="en-US" dirty="0" smtClean="0"/>
              <a:t>                 1) simple</a:t>
            </a:r>
          </a:p>
          <a:p>
            <a:pPr marL="571500" indent="-571500">
              <a:buNone/>
            </a:pPr>
            <a:r>
              <a:rPr lang="en-US" dirty="0" smtClean="0"/>
              <a:t>                 2) stratified</a:t>
            </a:r>
          </a:p>
          <a:p>
            <a:pPr marL="571500" indent="-571500">
              <a:buNone/>
            </a:pPr>
            <a:r>
              <a:rPr lang="en-US" dirty="0" smtClean="0"/>
              <a:t>                 3) </a:t>
            </a:r>
            <a:r>
              <a:rPr lang="en-US" dirty="0" err="1" smtClean="0"/>
              <a:t>pseudostratified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   B) cell shape</a:t>
            </a:r>
          </a:p>
          <a:p>
            <a:pPr marL="571500" indent="-571500">
              <a:buNone/>
            </a:pPr>
            <a:r>
              <a:rPr lang="en-US" dirty="0" smtClean="0"/>
              <a:t>                  1) </a:t>
            </a:r>
            <a:r>
              <a:rPr lang="en-US" dirty="0" err="1" smtClean="0"/>
              <a:t>squamous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          2) </a:t>
            </a:r>
            <a:r>
              <a:rPr lang="en-US" dirty="0" err="1" smtClean="0"/>
              <a:t>cuboidal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          3) columnar</a:t>
            </a:r>
          </a:p>
          <a:p>
            <a:pPr marL="571500" indent="-571500">
              <a:buNone/>
            </a:pPr>
            <a:r>
              <a:rPr lang="en-US" dirty="0" smtClean="0"/>
              <a:t>                  4) transitional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571500" indent="-571500">
              <a:buAutoNum type="romanUcPeriod" startAt="2"/>
            </a:pPr>
            <a:r>
              <a:rPr lang="en-US" dirty="0" smtClean="0"/>
              <a:t>Characteristics</a:t>
            </a:r>
          </a:p>
          <a:p>
            <a:pPr marL="571500" indent="-571500">
              <a:buNone/>
            </a:pPr>
            <a:r>
              <a:rPr lang="en-US" dirty="0" smtClean="0"/>
              <a:t>          - minimal matrix</a:t>
            </a:r>
          </a:p>
          <a:p>
            <a:pPr marL="571500" indent="-571500">
              <a:buNone/>
            </a:pPr>
            <a:r>
              <a:rPr lang="en-US" dirty="0" smtClean="0"/>
              <a:t>          - </a:t>
            </a:r>
            <a:r>
              <a:rPr lang="en-US" dirty="0" err="1" smtClean="0"/>
              <a:t>avascular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  - nerve supply</a:t>
            </a:r>
          </a:p>
          <a:p>
            <a:pPr marL="571500" indent="-571500">
              <a:buNone/>
            </a:pPr>
            <a:r>
              <a:rPr lang="en-US" dirty="0" smtClean="0"/>
              <a:t>          -underlying basement membrane</a:t>
            </a:r>
          </a:p>
          <a:p>
            <a:pPr marL="571500" indent="-571500">
              <a:buNone/>
            </a:pPr>
            <a:r>
              <a:rPr lang="en-US" dirty="0" smtClean="0"/>
              <a:t>          -lines surfaces EVERYWHERE</a:t>
            </a:r>
          </a:p>
          <a:p>
            <a:pPr marL="571500" indent="-571500">
              <a:buNone/>
            </a:pPr>
            <a:r>
              <a:rPr lang="en-US" dirty="0" smtClean="0"/>
              <a:t>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Epithelial </a:t>
            </a:r>
            <a:r>
              <a:rPr lang="en-US" dirty="0" smtClean="0"/>
              <a:t>– </a:t>
            </a:r>
            <a:r>
              <a:rPr lang="en-US" smtClean="0"/>
              <a:t>component of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Classification</a:t>
            </a:r>
          </a:p>
          <a:p>
            <a:pPr marL="571500" indent="-571500">
              <a:buNone/>
            </a:pPr>
            <a:r>
              <a:rPr lang="en-US" dirty="0" smtClean="0"/>
              <a:t>        A) Endocrine -  secrete hormones into blood</a:t>
            </a:r>
          </a:p>
          <a:p>
            <a:pPr marL="571500" indent="-571500">
              <a:buNone/>
            </a:pPr>
            <a:r>
              <a:rPr lang="en-US" dirty="0" smtClean="0"/>
              <a:t>                                - ductless</a:t>
            </a:r>
          </a:p>
          <a:p>
            <a:pPr marL="571500" indent="-571500">
              <a:buNone/>
            </a:pPr>
            <a:r>
              <a:rPr lang="en-US" dirty="0" smtClean="0"/>
              <a:t>        B) Exocrine – secrete product into 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glands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endocrine</a:t>
            </a:r>
            <a:endParaRPr lang="en-US" dirty="0"/>
          </a:p>
        </p:txBody>
      </p:sp>
      <p:pic>
        <p:nvPicPr>
          <p:cNvPr id="7" name="Content Placeholder 6" descr="thyroi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2294" y="2626519"/>
            <a:ext cx="3810000" cy="304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exocrine</a:t>
            </a:r>
            <a:endParaRPr lang="en-US" dirty="0"/>
          </a:p>
        </p:txBody>
      </p:sp>
      <p:pic>
        <p:nvPicPr>
          <p:cNvPr id="8" name="Content Placeholder 7" descr="sweat_gland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56162" y="2969419"/>
            <a:ext cx="3619500" cy="236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Connective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dirty="0" smtClean="0"/>
              <a:t>Characteristics</a:t>
            </a:r>
          </a:p>
          <a:p>
            <a:pPr marL="571500" indent="-571500">
              <a:buNone/>
            </a:pPr>
            <a:r>
              <a:rPr lang="en-US" dirty="0" smtClean="0"/>
              <a:t>           a) abundant matrix</a:t>
            </a:r>
          </a:p>
          <a:p>
            <a:pPr marL="571500" indent="-571500">
              <a:buNone/>
            </a:pPr>
            <a:r>
              <a:rPr lang="en-US" dirty="0" smtClean="0"/>
              <a:t>           b) mostly vascular</a:t>
            </a:r>
          </a:p>
          <a:p>
            <a:pPr marL="571500" indent="-571500">
              <a:buNone/>
            </a:pPr>
            <a:r>
              <a:rPr lang="en-US" dirty="0" smtClean="0"/>
              <a:t>           c) nerve supply</a:t>
            </a:r>
          </a:p>
          <a:p>
            <a:pPr marL="571500" indent="-571500">
              <a:buNone/>
            </a:pPr>
            <a:r>
              <a:rPr lang="en-US" dirty="0" smtClean="0"/>
              <a:t>           d) deep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None/>
            </a:pPr>
            <a:r>
              <a:rPr lang="en-US" dirty="0" smtClean="0"/>
              <a:t>Examples:</a:t>
            </a:r>
          </a:p>
          <a:p>
            <a:pPr marL="571500" indent="-571500">
              <a:buNone/>
            </a:pPr>
            <a:r>
              <a:rPr lang="en-US" dirty="0" smtClean="0"/>
              <a:t>1) </a:t>
            </a:r>
            <a:r>
              <a:rPr lang="en-US" dirty="0" err="1" smtClean="0"/>
              <a:t>areolar</a:t>
            </a:r>
            <a:r>
              <a:rPr lang="en-US" dirty="0" smtClean="0"/>
              <a:t> – “glue”</a:t>
            </a:r>
          </a:p>
          <a:p>
            <a:pPr marL="571500" indent="-571500">
              <a:buNone/>
            </a:pPr>
            <a:r>
              <a:rPr lang="en-US" dirty="0" smtClean="0"/>
              <a:t>2) adipose – fat</a:t>
            </a:r>
          </a:p>
          <a:p>
            <a:pPr marL="571500" indent="-571500">
              <a:buNone/>
            </a:pPr>
            <a:r>
              <a:rPr lang="en-US" dirty="0" smtClean="0"/>
              <a:t>3) reticular – web-like</a:t>
            </a:r>
          </a:p>
          <a:p>
            <a:pPr marL="571500" indent="-571500">
              <a:buNone/>
            </a:pPr>
            <a:r>
              <a:rPr lang="en-US" dirty="0" smtClean="0"/>
              <a:t>4) dense regular – rope-like</a:t>
            </a:r>
          </a:p>
          <a:p>
            <a:pPr marL="571500" indent="-571500">
              <a:buNone/>
            </a:pPr>
            <a:r>
              <a:rPr lang="en-US" dirty="0" smtClean="0"/>
              <a:t>5) dense irregular – sheet-like</a:t>
            </a:r>
          </a:p>
          <a:p>
            <a:pPr marL="571500" indent="-571500">
              <a:buNone/>
            </a:pPr>
            <a:r>
              <a:rPr lang="en-US" dirty="0" smtClean="0"/>
              <a:t>6) elastic – stretchy, resilient</a:t>
            </a:r>
          </a:p>
          <a:p>
            <a:pPr>
              <a:buNone/>
            </a:pPr>
            <a:r>
              <a:rPr lang="en-US" dirty="0" smtClean="0"/>
              <a:t>7) Bone </a:t>
            </a:r>
          </a:p>
          <a:p>
            <a:pPr>
              <a:buNone/>
            </a:pPr>
            <a:r>
              <a:rPr lang="en-US" dirty="0" smtClean="0"/>
              <a:t>8) Cartilage </a:t>
            </a:r>
          </a:p>
          <a:p>
            <a:pPr>
              <a:buNone/>
            </a:pPr>
            <a:r>
              <a:rPr lang="en-US" dirty="0" smtClean="0"/>
              <a:t>9) Blood </a:t>
            </a:r>
          </a:p>
          <a:p>
            <a:pPr>
              <a:buNone/>
            </a:pPr>
            <a:r>
              <a:rPr lang="en-US" dirty="0" smtClean="0"/>
              <a:t>10) lymph</a:t>
            </a:r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Cell junctions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membrane protein interactions</a:t>
            </a:r>
          </a:p>
          <a:p>
            <a:pPr>
              <a:buNone/>
            </a:pPr>
            <a:r>
              <a:rPr lang="en-US" dirty="0" smtClean="0"/>
              <a:t>        A) tight junction – prevents leakage</a:t>
            </a:r>
          </a:p>
          <a:p>
            <a:pPr>
              <a:buNone/>
            </a:pPr>
            <a:r>
              <a:rPr lang="en-US" dirty="0" smtClean="0"/>
              <a:t>                                      - GI tract</a:t>
            </a:r>
          </a:p>
          <a:p>
            <a:pPr>
              <a:buNone/>
            </a:pPr>
            <a:r>
              <a:rPr lang="en-US" dirty="0" smtClean="0"/>
              <a:t>        B) gap junction – rapid communication</a:t>
            </a:r>
          </a:p>
          <a:p>
            <a:pPr>
              <a:buNone/>
            </a:pPr>
            <a:r>
              <a:rPr lang="en-US" dirty="0" smtClean="0"/>
              <a:t>                                    - heart</a:t>
            </a:r>
          </a:p>
          <a:p>
            <a:pPr>
              <a:buNone/>
            </a:pPr>
            <a:r>
              <a:rPr lang="en-US" dirty="0" smtClean="0"/>
              <a:t>        C) </a:t>
            </a:r>
            <a:r>
              <a:rPr lang="en-US" dirty="0" err="1" smtClean="0"/>
              <a:t>desmosome</a:t>
            </a:r>
            <a:r>
              <a:rPr lang="en-US" dirty="0" smtClean="0"/>
              <a:t> – prevents separation</a:t>
            </a:r>
          </a:p>
          <a:p>
            <a:pPr>
              <a:buNone/>
            </a:pPr>
            <a:r>
              <a:rPr lang="en-US" dirty="0" smtClean="0"/>
              <a:t>                                    - skin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Membranes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Epithelial + connective </a:t>
            </a:r>
          </a:p>
          <a:p>
            <a:pPr>
              <a:buNone/>
            </a:pPr>
            <a:r>
              <a:rPr lang="en-US" dirty="0" smtClean="0"/>
              <a:t>   A) mucous – lines passageways to exterior</a:t>
            </a:r>
          </a:p>
          <a:p>
            <a:pPr>
              <a:buNone/>
            </a:pPr>
            <a:r>
              <a:rPr lang="en-US" dirty="0" smtClean="0"/>
              <a:t>   B) serous – lines organ(s) in cavity</a:t>
            </a:r>
          </a:p>
          <a:p>
            <a:pPr>
              <a:buNone/>
            </a:pPr>
            <a:r>
              <a:rPr lang="en-US" dirty="0" smtClean="0"/>
              <a:t>   C) synovial – surrounds bone joints</a:t>
            </a:r>
          </a:p>
          <a:p>
            <a:pPr>
              <a:buNone/>
            </a:pPr>
            <a:r>
              <a:rPr lang="en-US" dirty="0" smtClean="0"/>
              <a:t>   D) </a:t>
            </a:r>
            <a:r>
              <a:rPr lang="en-US" dirty="0" err="1" smtClean="0"/>
              <a:t>cutaneous</a:t>
            </a:r>
            <a:r>
              <a:rPr lang="en-US" dirty="0" smtClean="0"/>
              <a:t> - skin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Levels of organization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atoms </a:t>
            </a:r>
            <a:r>
              <a:rPr lang="en-US" dirty="0" smtClean="0">
                <a:sym typeface="Wingdings" pitchFamily="2" charset="2"/>
              </a:rPr>
              <a:t>molecules*cells*tissues </a:t>
            </a:r>
            <a:r>
              <a:rPr lang="en-US" dirty="0" err="1" smtClean="0">
                <a:sym typeface="Wingdings" pitchFamily="2" charset="2"/>
              </a:rPr>
              <a:t>organssystemsorganism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ym typeface="Wingdings" pitchFamily="2" charset="2"/>
              </a:rPr>
              <a:t>Body location terminology</a:t>
            </a:r>
            <a:br>
              <a:rPr lang="en-US" dirty="0" smtClean="0">
                <a:sym typeface="Wingdings" pitchFamily="2" charset="2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    a) ventral (anterior)  </a:t>
            </a:r>
            <a:r>
              <a:rPr lang="en-US" sz="2400" dirty="0" err="1" smtClean="0">
                <a:sym typeface="Wingdings" pitchFamily="2" charset="2"/>
              </a:rPr>
              <a:t>vs</a:t>
            </a:r>
            <a:r>
              <a:rPr lang="en-US" sz="2400" dirty="0" smtClean="0">
                <a:sym typeface="Wingdings" pitchFamily="2" charset="2"/>
              </a:rPr>
              <a:t> dorsal(posterior)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                      front            </a:t>
            </a:r>
            <a:r>
              <a:rPr lang="en-US" sz="2400" dirty="0" err="1" smtClean="0">
                <a:sym typeface="Wingdings" pitchFamily="2" charset="2"/>
              </a:rPr>
              <a:t>vs</a:t>
            </a:r>
            <a:r>
              <a:rPr lang="en-US" sz="2400" dirty="0" smtClean="0">
                <a:sym typeface="Wingdings" pitchFamily="2" charset="2"/>
              </a:rPr>
              <a:t>              back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    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    b) superior </a:t>
            </a:r>
            <a:r>
              <a:rPr lang="en-US" sz="2400" dirty="0" err="1" smtClean="0">
                <a:sym typeface="Wingdings" pitchFamily="2" charset="2"/>
              </a:rPr>
              <a:t>vs</a:t>
            </a:r>
            <a:r>
              <a:rPr lang="en-US" sz="2400" dirty="0" smtClean="0">
                <a:sym typeface="Wingdings" pitchFamily="2" charset="2"/>
              </a:rPr>
              <a:t> inferior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                    above    </a:t>
            </a:r>
            <a:r>
              <a:rPr lang="en-US" sz="2400" dirty="0" err="1" smtClean="0">
                <a:sym typeface="Wingdings" pitchFamily="2" charset="2"/>
              </a:rPr>
              <a:t>vs</a:t>
            </a:r>
            <a:r>
              <a:rPr lang="en-US" sz="2400" dirty="0" smtClean="0">
                <a:sym typeface="Wingdings" pitchFamily="2" charset="2"/>
              </a:rPr>
              <a:t>     below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   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    c) </a:t>
            </a:r>
            <a:r>
              <a:rPr lang="en-US" sz="2400" dirty="0" err="1" smtClean="0">
                <a:sym typeface="Wingdings" pitchFamily="2" charset="2"/>
              </a:rPr>
              <a:t>ipsilateral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vs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contralateral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                      same side      </a:t>
            </a:r>
            <a:r>
              <a:rPr lang="en-US" sz="2400" dirty="0" err="1" smtClean="0">
                <a:sym typeface="Wingdings" pitchFamily="2" charset="2"/>
              </a:rPr>
              <a:t>vs</a:t>
            </a:r>
            <a:r>
              <a:rPr lang="en-US" sz="2400" dirty="0" smtClean="0">
                <a:sym typeface="Wingdings" pitchFamily="2" charset="2"/>
              </a:rPr>
              <a:t>       opposite sides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   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    d) lateral </a:t>
            </a:r>
            <a:r>
              <a:rPr lang="en-US" sz="2400" dirty="0" err="1" smtClean="0">
                <a:sym typeface="Wingdings" pitchFamily="2" charset="2"/>
              </a:rPr>
              <a:t>vs</a:t>
            </a:r>
            <a:r>
              <a:rPr lang="en-US" sz="2400" dirty="0" smtClean="0">
                <a:sym typeface="Wingdings" pitchFamily="2" charset="2"/>
              </a:rPr>
              <a:t> medial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                   away from midline      </a:t>
            </a:r>
            <a:r>
              <a:rPr lang="en-US" sz="2400" dirty="0" err="1" smtClean="0">
                <a:sym typeface="Wingdings" pitchFamily="2" charset="2"/>
              </a:rPr>
              <a:t>vs</a:t>
            </a:r>
            <a:r>
              <a:rPr lang="en-US" sz="2400" dirty="0" smtClean="0">
                <a:sym typeface="Wingdings" pitchFamily="2" charset="2"/>
              </a:rPr>
              <a:t>     closest to midline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4294967295"/>
          </p:nvPr>
        </p:nvSpPr>
        <p:spPr>
          <a:xfrm>
            <a:off x="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e) axial </a:t>
            </a:r>
            <a:r>
              <a:rPr lang="en-US" dirty="0" err="1" smtClean="0">
                <a:sym typeface="Wingdings" pitchFamily="2" charset="2"/>
              </a:rPr>
              <a:t>vs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appendicular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    head/trunk         </a:t>
            </a:r>
            <a:r>
              <a:rPr lang="en-US" dirty="0" err="1" smtClean="0">
                <a:sym typeface="Wingdings" pitchFamily="2" charset="2"/>
              </a:rPr>
              <a:t>vs</a:t>
            </a:r>
            <a:r>
              <a:rPr lang="en-US" dirty="0" smtClean="0">
                <a:sym typeface="Wingdings" pitchFamily="2" charset="2"/>
              </a:rPr>
              <a:t>        limbs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f) superficial </a:t>
            </a:r>
            <a:r>
              <a:rPr lang="en-US" dirty="0" err="1" smtClean="0">
                <a:sym typeface="Wingdings" pitchFamily="2" charset="2"/>
              </a:rPr>
              <a:t>vs</a:t>
            </a:r>
            <a:r>
              <a:rPr lang="en-US" dirty="0" smtClean="0">
                <a:sym typeface="Wingdings" pitchFamily="2" charset="2"/>
              </a:rPr>
              <a:t> deep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 closest to surface(skin)   </a:t>
            </a:r>
            <a:r>
              <a:rPr lang="en-US" dirty="0" err="1" smtClean="0">
                <a:sym typeface="Wingdings" pitchFamily="2" charset="2"/>
              </a:rPr>
              <a:t>vs</a:t>
            </a:r>
            <a:r>
              <a:rPr lang="en-US" dirty="0" smtClean="0">
                <a:sym typeface="Wingdings" pitchFamily="2" charset="2"/>
              </a:rPr>
              <a:t>    internal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g) distal </a:t>
            </a:r>
            <a:r>
              <a:rPr lang="en-US" dirty="0" err="1" smtClean="0">
                <a:sym typeface="Wingdings" pitchFamily="2" charset="2"/>
              </a:rPr>
              <a:t>vs</a:t>
            </a:r>
            <a:r>
              <a:rPr lang="en-US" dirty="0" smtClean="0">
                <a:sym typeface="Wingdings" pitchFamily="2" charset="2"/>
              </a:rPr>
              <a:t> proximal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    far    </a:t>
            </a:r>
            <a:r>
              <a:rPr lang="en-US" dirty="0" err="1" smtClean="0">
                <a:sym typeface="Wingdings" pitchFamily="2" charset="2"/>
              </a:rPr>
              <a:t>vs</a:t>
            </a:r>
            <a:r>
              <a:rPr lang="en-US" smtClean="0">
                <a:sym typeface="Wingdings" pitchFamily="2" charset="2"/>
              </a:rPr>
              <a:t>    near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ym typeface="Wingdings" pitchFamily="2" charset="2"/>
              </a:rPr>
              <a:t>Planes through the body (cuts)</a:t>
            </a:r>
            <a:br>
              <a:rPr lang="en-US" dirty="0" smtClean="0">
                <a:sym typeface="Wingdings" pitchFamily="2" charset="2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a)coronal / frontal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separation of ventral from dorsal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b)</a:t>
            </a:r>
            <a:r>
              <a:rPr lang="en-US" dirty="0" err="1" smtClean="0">
                <a:sym typeface="Wingdings" pitchFamily="2" charset="2"/>
              </a:rPr>
              <a:t>sagittal</a:t>
            </a:r>
            <a:r>
              <a:rPr lang="en-US" dirty="0" smtClean="0">
                <a:sym typeface="Wingdings" pitchFamily="2" charset="2"/>
              </a:rPr>
              <a:t> / </a:t>
            </a:r>
            <a:r>
              <a:rPr lang="en-US" dirty="0" err="1" smtClean="0">
                <a:sym typeface="Wingdings" pitchFamily="2" charset="2"/>
              </a:rPr>
              <a:t>midsagittal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    separation of right from left</a:t>
            </a:r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c)transverse / oblique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separation of superior from inferior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cavities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A)  Dorsal cavities</a:t>
            </a:r>
          </a:p>
          <a:p>
            <a:pPr>
              <a:buNone/>
            </a:pPr>
            <a:r>
              <a:rPr lang="en-US" dirty="0" smtClean="0"/>
              <a:t>         1) cranial   -  contains  brain</a:t>
            </a:r>
          </a:p>
          <a:p>
            <a:pPr>
              <a:buNone/>
            </a:pPr>
            <a:r>
              <a:rPr lang="en-US" dirty="0" smtClean="0"/>
              <a:t>                                  </a:t>
            </a:r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dirty="0" smtClean="0"/>
              <a:t>         2) spinal  -  contains spinal 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B)  Ventral cavities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1) thoracic  - entire chest cavity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a) </a:t>
            </a:r>
            <a:r>
              <a:rPr lang="en-US" dirty="0" err="1" smtClean="0"/>
              <a:t>mediastinum</a:t>
            </a:r>
            <a:r>
              <a:rPr lang="en-US" dirty="0" smtClean="0"/>
              <a:t> (1)</a:t>
            </a:r>
          </a:p>
          <a:p>
            <a:pPr>
              <a:buNone/>
            </a:pPr>
            <a:r>
              <a:rPr lang="en-US" dirty="0" smtClean="0"/>
              <a:t>                      heart, trachea, esophagus, thymus</a:t>
            </a:r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dirty="0" smtClean="0"/>
              <a:t>                 b) pleural (2)</a:t>
            </a:r>
          </a:p>
          <a:p>
            <a:pPr>
              <a:buNone/>
            </a:pPr>
            <a:r>
              <a:rPr lang="en-US" dirty="0" smtClean="0"/>
              <a:t>                     one lung in each pleural cavity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2) abdominal</a:t>
            </a:r>
          </a:p>
          <a:p>
            <a:pPr>
              <a:buNone/>
            </a:pPr>
            <a:r>
              <a:rPr lang="en-US" dirty="0" smtClean="0"/>
              <a:t>                   *below the diaphragm to pelvic</a:t>
            </a:r>
          </a:p>
          <a:p>
            <a:pPr>
              <a:buNone/>
            </a:pPr>
            <a:r>
              <a:rPr lang="en-US" dirty="0" smtClean="0"/>
              <a:t>                             liver, stomach, spleen, pancreas,</a:t>
            </a:r>
          </a:p>
          <a:p>
            <a:pPr>
              <a:buNone/>
            </a:pPr>
            <a:r>
              <a:rPr lang="en-US" dirty="0" smtClean="0"/>
              <a:t>                             most of the intestine, kidneys,</a:t>
            </a:r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dirty="0" smtClean="0"/>
              <a:t>              3) Pelvic</a:t>
            </a:r>
          </a:p>
          <a:p>
            <a:pPr>
              <a:buNone/>
            </a:pPr>
            <a:r>
              <a:rPr lang="en-US" dirty="0" smtClean="0"/>
              <a:t>                             gonads, bladder, urethra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C)  Assorted body cavities </a:t>
            </a:r>
          </a:p>
          <a:p>
            <a:pPr>
              <a:buNone/>
            </a:pPr>
            <a:r>
              <a:rPr lang="en-US" dirty="0" smtClean="0"/>
              <a:t>                  1) nasal  -behind nose</a:t>
            </a:r>
          </a:p>
          <a:p>
            <a:pPr>
              <a:buNone/>
            </a:pPr>
            <a:r>
              <a:rPr lang="en-US" dirty="0" smtClean="0"/>
              <a:t>                  2) oral/</a:t>
            </a:r>
            <a:r>
              <a:rPr lang="en-US" dirty="0" err="1" smtClean="0"/>
              <a:t>buccal</a:t>
            </a:r>
            <a:r>
              <a:rPr lang="en-US" dirty="0" smtClean="0"/>
              <a:t> – mouth</a:t>
            </a:r>
          </a:p>
          <a:p>
            <a:pPr>
              <a:buNone/>
            </a:pPr>
            <a:r>
              <a:rPr lang="en-US" dirty="0" smtClean="0"/>
              <a:t>                  3) middle ear – ear canal, hammer,   </a:t>
            </a:r>
          </a:p>
          <a:p>
            <a:pPr>
              <a:buNone/>
            </a:pPr>
            <a:r>
              <a:rPr lang="en-US" dirty="0" smtClean="0"/>
              <a:t>                       anvil, stirrup, tympanic membrane </a:t>
            </a:r>
          </a:p>
          <a:p>
            <a:pPr>
              <a:buNone/>
            </a:pPr>
            <a:r>
              <a:rPr lang="en-US" dirty="0" smtClean="0"/>
              <a:t>                   4) orbital - eye</a:t>
            </a:r>
          </a:p>
          <a:p>
            <a:pPr>
              <a:buNone/>
            </a:pPr>
            <a:r>
              <a:rPr lang="en-US" dirty="0" smtClean="0"/>
              <a:t>                   5) synovial   -  bone joint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639</Words>
  <Application>Microsoft Office PowerPoint</Application>
  <PresentationFormat>On-screen Show (4:3)</PresentationFormat>
  <Paragraphs>136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Anatomy &amp; Physiology Introduction</vt:lpstr>
      <vt:lpstr>Levels of organization </vt:lpstr>
      <vt:lpstr>Body location terminology </vt:lpstr>
      <vt:lpstr>PowerPoint Presentation</vt:lpstr>
      <vt:lpstr>Planes through the body (cuts) </vt:lpstr>
      <vt:lpstr>Body cavities</vt:lpstr>
      <vt:lpstr>PowerPoint Presentation</vt:lpstr>
      <vt:lpstr>PowerPoint Presentation</vt:lpstr>
      <vt:lpstr>PowerPoint Presentation</vt:lpstr>
      <vt:lpstr>Tissues</vt:lpstr>
      <vt:lpstr>PowerPoint Presentation</vt:lpstr>
      <vt:lpstr>Epithelial Tissue</vt:lpstr>
      <vt:lpstr>PowerPoint Presentation</vt:lpstr>
      <vt:lpstr>Epithelial – component of glands</vt:lpstr>
      <vt:lpstr>2 types of glands</vt:lpstr>
      <vt:lpstr>Connective Tissue</vt:lpstr>
      <vt:lpstr>PowerPoint Presentation</vt:lpstr>
      <vt:lpstr>Cell junctions </vt:lpstr>
      <vt:lpstr>Membranes  </vt:lpstr>
    </vt:vector>
  </TitlesOfParts>
  <Company>HPTS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&amp; Physiology Introduction</dc:title>
  <dc:creator>HPTS</dc:creator>
  <cp:lastModifiedBy>ageborko</cp:lastModifiedBy>
  <cp:revision>83</cp:revision>
  <dcterms:created xsi:type="dcterms:W3CDTF">2009-02-17T15:41:40Z</dcterms:created>
  <dcterms:modified xsi:type="dcterms:W3CDTF">2017-09-12T17:52:48Z</dcterms:modified>
</cp:coreProperties>
</file>