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BFB6-FB5E-4D18-8106-15D9FA27EBE9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638A-8B5B-43D8-8D9B-02D90DD03D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CHAPTER 11   cell signaling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Local regulators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 Ex) </a:t>
            </a:r>
            <a:r>
              <a:rPr lang="en-US" u="sng" dirty="0" smtClean="0"/>
              <a:t>growth factors </a:t>
            </a:r>
            <a:r>
              <a:rPr lang="en-US" dirty="0" smtClean="0"/>
              <a:t>– paracrine signaling and </a:t>
            </a:r>
            <a:r>
              <a:rPr lang="en-US" u="sng" dirty="0" smtClean="0"/>
              <a:t>neurotransmitters</a:t>
            </a:r>
            <a:r>
              <a:rPr lang="en-US" dirty="0" smtClean="0"/>
              <a:t> -synaptic signaling</a:t>
            </a:r>
          </a:p>
          <a:p>
            <a:pPr marL="571500" indent="-571500">
              <a:buNone/>
            </a:pPr>
            <a:endParaRPr lang="en-US" dirty="0"/>
          </a:p>
          <a:p>
            <a:pPr marL="571500" indent="-571500">
              <a:buAutoNum type="romanUcPeriod" startAt="2"/>
            </a:pPr>
            <a:r>
              <a:rPr lang="en-US" dirty="0" smtClean="0">
                <a:solidFill>
                  <a:srgbClr val="FF0000"/>
                </a:solidFill>
              </a:rPr>
              <a:t>Long distance signaling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-  </a:t>
            </a:r>
            <a:r>
              <a:rPr lang="en-US" u="sng" dirty="0" smtClean="0"/>
              <a:t>Hormones</a:t>
            </a:r>
            <a:r>
              <a:rPr lang="en-US" dirty="0" smtClean="0"/>
              <a:t>  (insulin, ethylene)</a:t>
            </a:r>
          </a:p>
          <a:p>
            <a:pPr marL="571500" indent="-571500">
              <a:buNone/>
            </a:pPr>
            <a:r>
              <a:rPr lang="en-US" dirty="0"/>
              <a:t> </a:t>
            </a:r>
            <a:r>
              <a:rPr lang="en-US" dirty="0" smtClean="0"/>
              <a:t>          -  </a:t>
            </a:r>
            <a:r>
              <a:rPr lang="en-US" u="sng" dirty="0" smtClean="0"/>
              <a:t>nervous system </a:t>
            </a:r>
            <a:r>
              <a:rPr lang="en-US" dirty="0" smtClean="0"/>
              <a:t>as a whole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Intracellular receptor model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Results in gene expression (ex. Testosterone effects)</a:t>
            </a:r>
          </a:p>
          <a:p>
            <a:pPr marL="514350" indent="-514350">
              <a:buAutoNum type="arabicPeriod"/>
            </a:pPr>
            <a:r>
              <a:rPr lang="en-US" dirty="0" smtClean="0"/>
              <a:t>Steroid hormone passes through plasma membrane and binds to receptor protein in cytoplasm</a:t>
            </a:r>
          </a:p>
          <a:p>
            <a:pPr marL="514350" indent="-514350">
              <a:buAutoNum type="arabicPeriod"/>
            </a:pPr>
            <a:r>
              <a:rPr lang="en-US" dirty="0" smtClean="0"/>
              <a:t>Activated receptor protein enters the nucleus and acts as a </a:t>
            </a:r>
            <a:r>
              <a:rPr lang="en-US" i="1" u="sng" dirty="0" smtClean="0"/>
              <a:t>transcription factor </a:t>
            </a:r>
            <a:r>
              <a:rPr lang="en-US" dirty="0" smtClean="0"/>
              <a:t>for a particular gene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 stages of signaling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Earl Sutherland (1971)   Epinephrine and glycogen breakdown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Reception</a:t>
            </a:r>
            <a:r>
              <a:rPr lang="en-US" dirty="0" smtClean="0"/>
              <a:t> – binding to signal receptor 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Transduction</a:t>
            </a:r>
            <a:r>
              <a:rPr lang="en-US" dirty="0" smtClean="0"/>
              <a:t>-often a series of changes (signal transduction pathway)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Response-</a:t>
            </a:r>
            <a:r>
              <a:rPr lang="en-US" dirty="0" smtClean="0"/>
              <a:t>end result – a specific cellular 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I. Bound to plasma </a:t>
            </a:r>
            <a:r>
              <a:rPr lang="en-US" dirty="0" smtClean="0">
                <a:solidFill>
                  <a:srgbClr val="7030A0"/>
                </a:solidFill>
              </a:rPr>
              <a:t>membrane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i="1" dirty="0" smtClean="0"/>
              <a:t>G protein couple receptors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Receptor Tyrosine </a:t>
            </a:r>
            <a:r>
              <a:rPr lang="en-US" i="1" dirty="0" err="1" smtClean="0"/>
              <a:t>Kinases</a:t>
            </a:r>
            <a:endParaRPr lang="en-US" i="1" dirty="0" smtClean="0"/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     Ion channel receptors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II. Intracellular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Located in </a:t>
            </a:r>
            <a:r>
              <a:rPr lang="en-US" dirty="0" err="1" smtClean="0"/>
              <a:t>cytosol</a:t>
            </a:r>
            <a:r>
              <a:rPr lang="en-US" dirty="0" smtClean="0"/>
              <a:t> or nucleus</a:t>
            </a:r>
          </a:p>
          <a:p>
            <a:pPr marL="0" indent="0">
              <a:buNone/>
            </a:pPr>
            <a:r>
              <a:rPr lang="en-US" dirty="0" smtClean="0"/>
              <a:t>-require hydrophobic or small messengers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Steroid hormones, thyroid hormones, NO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Membrane receptors up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 Protein-Coupled receptors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widespread, very common, involved with  many hormones (epinephrine), and embryonic development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Involves </a:t>
            </a:r>
            <a:r>
              <a:rPr lang="en-US" b="1" dirty="0" smtClean="0"/>
              <a:t>G protein </a:t>
            </a:r>
            <a:r>
              <a:rPr lang="en-US" dirty="0" smtClean="0"/>
              <a:t>and </a:t>
            </a:r>
            <a:r>
              <a:rPr lang="en-US" b="1" dirty="0" smtClean="0"/>
              <a:t>GTP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 protein (</a:t>
            </a:r>
            <a:r>
              <a:rPr lang="en-US" dirty="0" err="1" smtClean="0"/>
              <a:t>cytoplasmic</a:t>
            </a:r>
            <a:r>
              <a:rPr lang="en-US" dirty="0" smtClean="0"/>
              <a:t> side) is off when bound to GDP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Ligand</a:t>
            </a:r>
            <a:r>
              <a:rPr lang="en-US" dirty="0" smtClean="0"/>
              <a:t> binds to extracellular side of receptor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Receptor is </a:t>
            </a:r>
            <a:r>
              <a:rPr lang="en-US" dirty="0" err="1" smtClean="0"/>
              <a:t>actived</a:t>
            </a:r>
            <a:r>
              <a:rPr lang="en-US" dirty="0" smtClean="0"/>
              <a:t> (shape) and binds to G protein</a:t>
            </a:r>
          </a:p>
          <a:p>
            <a:pPr marL="514350" indent="-514350">
              <a:buAutoNum type="arabicPeriod"/>
            </a:pPr>
            <a:r>
              <a:rPr lang="en-US" dirty="0" smtClean="0"/>
              <a:t>GTP replaces GDP on G protein</a:t>
            </a:r>
          </a:p>
          <a:p>
            <a:pPr marL="514350" indent="-514350">
              <a:buAutoNum type="arabicPeriod"/>
            </a:pPr>
            <a:r>
              <a:rPr lang="en-US" dirty="0" smtClean="0"/>
              <a:t>G protein binds to and activates an enzyme</a:t>
            </a:r>
          </a:p>
          <a:p>
            <a:pPr marL="514350" indent="-514350">
              <a:buAutoNum type="arabicPeriod"/>
            </a:pPr>
            <a:r>
              <a:rPr lang="en-US" dirty="0" smtClean="0"/>
              <a:t>G protein hydrolyzes GTP to GDP (</a:t>
            </a:r>
            <a:r>
              <a:rPr lang="en-US" dirty="0" err="1" smtClean="0"/>
              <a:t>GTPase</a:t>
            </a:r>
            <a:r>
              <a:rPr lang="en-US" dirty="0" smtClean="0"/>
              <a:t>) and returns to start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Receptor Tyrosine </a:t>
            </a:r>
            <a:r>
              <a:rPr lang="en-US" b="1" u="sng" dirty="0" err="1" smtClean="0">
                <a:solidFill>
                  <a:srgbClr val="FF0000"/>
                </a:solidFill>
              </a:rPr>
              <a:t>Kinases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kinases</a:t>
            </a:r>
            <a:r>
              <a:rPr lang="en-US" dirty="0" smtClean="0"/>
              <a:t> transfer phosphate groups</a:t>
            </a:r>
          </a:p>
          <a:p>
            <a:pPr marL="0" indent="0">
              <a:buNone/>
            </a:pPr>
            <a:r>
              <a:rPr lang="en-US" dirty="0" smtClean="0"/>
              <a:t>Involved with enzymatic activity</a:t>
            </a:r>
          </a:p>
          <a:p>
            <a:pPr marL="0" indent="0">
              <a:buNone/>
            </a:pPr>
            <a:r>
              <a:rPr lang="en-US" dirty="0" smtClean="0"/>
              <a:t>Ex. Growth hormone binding/response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Individual receptor tyrosine </a:t>
            </a:r>
            <a:r>
              <a:rPr lang="en-US" dirty="0" err="1" smtClean="0"/>
              <a:t>kinase</a:t>
            </a:r>
            <a:r>
              <a:rPr lang="en-US" dirty="0" smtClean="0"/>
              <a:t> proteins bind a signaling molecule (</a:t>
            </a:r>
            <a:r>
              <a:rPr lang="en-US" dirty="0" err="1" smtClean="0"/>
              <a:t>ligand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Tyrosine </a:t>
            </a:r>
            <a:r>
              <a:rPr lang="en-US" dirty="0" err="1" smtClean="0"/>
              <a:t>kinase</a:t>
            </a:r>
            <a:r>
              <a:rPr lang="en-US" dirty="0" smtClean="0"/>
              <a:t> proteins form a </a:t>
            </a:r>
            <a:r>
              <a:rPr lang="en-US" dirty="0" err="1" smtClean="0"/>
              <a:t>dimer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This activates the </a:t>
            </a:r>
            <a:r>
              <a:rPr lang="en-US" dirty="0" err="1" smtClean="0"/>
              <a:t>kinase</a:t>
            </a:r>
            <a:r>
              <a:rPr lang="en-US" dirty="0" smtClean="0"/>
              <a:t> region of each, and each tyrosine </a:t>
            </a:r>
            <a:r>
              <a:rPr lang="en-US" dirty="0" err="1" smtClean="0"/>
              <a:t>kinase</a:t>
            </a:r>
            <a:r>
              <a:rPr lang="en-US" dirty="0" smtClean="0"/>
              <a:t> </a:t>
            </a:r>
            <a:r>
              <a:rPr lang="en-US" dirty="0" err="1" smtClean="0"/>
              <a:t>phosphorylates</a:t>
            </a:r>
            <a:r>
              <a:rPr lang="en-US" dirty="0" smtClean="0"/>
              <a:t> its </a:t>
            </a:r>
            <a:r>
              <a:rPr lang="en-US" dirty="0" err="1" smtClean="0"/>
              <a:t>tyrosines</a:t>
            </a:r>
            <a:r>
              <a:rPr lang="en-US" dirty="0" smtClean="0"/>
              <a:t> via ATP</a:t>
            </a:r>
          </a:p>
          <a:p>
            <a:pPr marL="514350" indent="-514350">
              <a:buAutoNum type="arabicPeriod"/>
            </a:pPr>
            <a:r>
              <a:rPr lang="en-US" dirty="0" smtClean="0"/>
              <a:t>Once activated, it is recognized by relay proteins in cell and binds them</a:t>
            </a:r>
          </a:p>
          <a:p>
            <a:pPr marL="514350" indent="-514350">
              <a:buAutoNum type="arabicPeriod"/>
            </a:pPr>
            <a:r>
              <a:rPr lang="en-US" dirty="0" smtClean="0"/>
              <a:t>Often activates multiple pathways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Ion Channel Receptors</a:t>
            </a:r>
          </a:p>
          <a:p>
            <a:pPr marL="0" indent="0">
              <a:buNone/>
            </a:pPr>
            <a:r>
              <a:rPr lang="en-US" dirty="0" smtClean="0"/>
              <a:t>Involves gated responses involving ion flow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Ex)  neurotransmitters (ligands) and neurons(action potentials)</a:t>
            </a:r>
          </a:p>
          <a:p>
            <a:pPr marL="0" indent="0">
              <a:buNone/>
            </a:pPr>
            <a:r>
              <a:rPr lang="en-US" i="1" dirty="0" smtClean="0"/>
              <a:t>Ions flowing across membranes create currents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Ligand</a:t>
            </a:r>
            <a:r>
              <a:rPr lang="en-US" dirty="0" smtClean="0"/>
              <a:t> binds to channel receptor while receptor is in closed conformation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Receptor changes shape to open gate</a:t>
            </a:r>
          </a:p>
          <a:p>
            <a:pPr marL="514350" indent="-514350">
              <a:buAutoNum type="arabicPeriod"/>
            </a:pPr>
            <a:r>
              <a:rPr lang="en-US" dirty="0" smtClean="0"/>
              <a:t>Very specific ion(s) begin to flow down their </a:t>
            </a:r>
            <a:r>
              <a:rPr lang="en-US" i="1" u="sng" dirty="0" smtClean="0"/>
              <a:t>electrochemical</a:t>
            </a:r>
            <a:r>
              <a:rPr lang="en-US" dirty="0" smtClean="0"/>
              <a:t> gradient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flow of ions affects cell function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Ligand</a:t>
            </a:r>
            <a:r>
              <a:rPr lang="en-US" dirty="0" smtClean="0"/>
              <a:t> dissociates, ending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380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11   cell signaling</vt:lpstr>
      <vt:lpstr>3 stages of signaling</vt:lpstr>
      <vt:lpstr>Receptor types</vt:lpstr>
      <vt:lpstr>Membrane receptors up close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Intracellular receptor model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  cell signaling</dc:title>
  <dc:creator>sarahalex</dc:creator>
  <cp:lastModifiedBy>ageborko</cp:lastModifiedBy>
  <cp:revision>13</cp:revision>
  <dcterms:created xsi:type="dcterms:W3CDTF">2013-03-22T00:18:35Z</dcterms:created>
  <dcterms:modified xsi:type="dcterms:W3CDTF">2014-12-17T13:57:59Z</dcterms:modified>
</cp:coreProperties>
</file>