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BFB6-FB5E-4D18-8106-15D9FA27EBE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638A-8B5B-43D8-8D9B-02D90DD03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greatly </a:t>
            </a:r>
            <a:r>
              <a:rPr lang="en-US" dirty="0" smtClean="0">
                <a:solidFill>
                  <a:srgbClr val="FF0000"/>
                </a:solidFill>
              </a:rPr>
              <a:t>amplify</a:t>
            </a:r>
            <a:r>
              <a:rPr lang="en-US" dirty="0" smtClean="0"/>
              <a:t> the signal to numerous molecules at each </a:t>
            </a:r>
            <a:r>
              <a:rPr lang="en-US" dirty="0" smtClean="0"/>
              <a:t>step</a:t>
            </a:r>
          </a:p>
          <a:p>
            <a:pPr>
              <a:buNone/>
            </a:pPr>
            <a:r>
              <a:rPr lang="en-US" i="1" dirty="0" smtClean="0">
                <a:solidFill>
                  <a:srgbClr val="7030A0"/>
                </a:solidFill>
              </a:rPr>
              <a:t>involves </a:t>
            </a:r>
            <a:r>
              <a:rPr lang="en-US" i="1" dirty="0" smtClean="0">
                <a:solidFill>
                  <a:srgbClr val="7030A0"/>
                </a:solidFill>
              </a:rPr>
              <a:t>“phosphorylating” proteins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b="1" u="sng" dirty="0" smtClean="0"/>
              <a:t>a)protein kinase </a:t>
            </a:r>
            <a:r>
              <a:rPr lang="en-US" dirty="0" smtClean="0"/>
              <a:t>– transfers phosphates to other </a:t>
            </a:r>
            <a:r>
              <a:rPr lang="en-US" dirty="0" smtClean="0"/>
              <a:t>proteins via ATP use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</a:t>
            </a:r>
            <a:r>
              <a:rPr lang="en-US" b="1" u="sng" dirty="0" smtClean="0"/>
              <a:t>Protein phosphatase </a:t>
            </a:r>
            <a:r>
              <a:rPr lang="en-US" dirty="0" smtClean="0"/>
              <a:t>– de-phosphorylates 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terminates </a:t>
            </a:r>
            <a:r>
              <a:rPr lang="en-US" dirty="0" smtClean="0"/>
              <a:t>the signal.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Messengers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small, non-protein , water soluble molecules or ions</a:t>
            </a:r>
          </a:p>
          <a:p>
            <a:endParaRPr lang="en-US" dirty="0" smtClean="0"/>
          </a:p>
          <a:p>
            <a:r>
              <a:rPr lang="en-US" dirty="0" smtClean="0"/>
              <a:t>Focus:   </a:t>
            </a:r>
            <a:r>
              <a:rPr lang="en-US" dirty="0" smtClean="0">
                <a:solidFill>
                  <a:srgbClr val="7030A0"/>
                </a:solidFill>
              </a:rPr>
              <a:t>cyclic AMP (</a:t>
            </a:r>
            <a:r>
              <a:rPr lang="en-US" dirty="0" err="1" smtClean="0">
                <a:solidFill>
                  <a:srgbClr val="7030A0"/>
                </a:solidFill>
              </a:rPr>
              <a:t>cAMP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Calcium(Ca++)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  figure 11.10/11.11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u="sng" dirty="0" smtClean="0">
                <a:solidFill>
                  <a:srgbClr val="FF0000"/>
                </a:solidFill>
              </a:rPr>
              <a:t>Epinephrine</a:t>
            </a:r>
            <a:r>
              <a:rPr lang="en-US" dirty="0" smtClean="0"/>
              <a:t> binds to receptor </a:t>
            </a:r>
            <a:r>
              <a:rPr lang="en-US" dirty="0" smtClean="0"/>
              <a:t>protein</a:t>
            </a:r>
          </a:p>
          <a:p>
            <a:endParaRPr lang="en-US" dirty="0" smtClean="0"/>
          </a:p>
          <a:p>
            <a:r>
              <a:rPr lang="en-US" dirty="0" smtClean="0"/>
              <a:t>2.  </a:t>
            </a:r>
            <a:r>
              <a:rPr lang="en-US" dirty="0" smtClean="0"/>
              <a:t>Reception </a:t>
            </a:r>
            <a:r>
              <a:rPr lang="en-US" dirty="0" smtClean="0"/>
              <a:t>activates “</a:t>
            </a:r>
            <a:r>
              <a:rPr lang="en-US" i="1" dirty="0" smtClean="0">
                <a:solidFill>
                  <a:srgbClr val="00B0F0"/>
                </a:solidFill>
              </a:rPr>
              <a:t>adenylyl cyclase</a:t>
            </a:r>
            <a:r>
              <a:rPr lang="en-US" dirty="0" smtClean="0"/>
              <a:t>” which converts many </a:t>
            </a:r>
            <a:r>
              <a:rPr lang="en-US" dirty="0" smtClean="0">
                <a:solidFill>
                  <a:srgbClr val="00B050"/>
                </a:solidFill>
              </a:rPr>
              <a:t>ATP to </a:t>
            </a:r>
            <a:r>
              <a:rPr lang="en-US" dirty="0" err="1" smtClean="0">
                <a:solidFill>
                  <a:srgbClr val="00B050"/>
                </a:solidFill>
              </a:rPr>
              <a:t>cAMP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3.  </a:t>
            </a:r>
            <a:r>
              <a:rPr lang="en-US" dirty="0" err="1" smtClean="0">
                <a:solidFill>
                  <a:srgbClr val="00B050"/>
                </a:solidFill>
              </a:rPr>
              <a:t>cAMP</a:t>
            </a:r>
            <a:r>
              <a:rPr lang="en-US" dirty="0" smtClean="0"/>
              <a:t> is short lived due to “</a:t>
            </a:r>
            <a:r>
              <a:rPr lang="en-US" i="1" dirty="0" err="1" smtClean="0">
                <a:solidFill>
                  <a:srgbClr val="00B0F0"/>
                </a:solidFill>
              </a:rPr>
              <a:t>phosphodiesterase</a:t>
            </a:r>
            <a:r>
              <a:rPr lang="en-US" dirty="0" smtClean="0"/>
              <a:t>”, which converts </a:t>
            </a:r>
            <a:r>
              <a:rPr lang="en-US" dirty="0" err="1" smtClean="0">
                <a:solidFill>
                  <a:srgbClr val="00B050"/>
                </a:solidFill>
              </a:rPr>
              <a:t>cAMP</a:t>
            </a:r>
            <a:r>
              <a:rPr lang="en-US" dirty="0" smtClean="0">
                <a:solidFill>
                  <a:srgbClr val="00B050"/>
                </a:solidFill>
              </a:rPr>
              <a:t> to AMP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Typically low in </a:t>
            </a:r>
            <a:r>
              <a:rPr lang="en-US" dirty="0" err="1" smtClean="0"/>
              <a:t>cytosol</a:t>
            </a:r>
            <a:r>
              <a:rPr lang="en-US" dirty="0" smtClean="0"/>
              <a:t>  (why?)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IP3 (</a:t>
            </a:r>
            <a:r>
              <a:rPr lang="en-US" dirty="0" err="1" smtClean="0">
                <a:solidFill>
                  <a:srgbClr val="FF0000"/>
                </a:solidFill>
              </a:rPr>
              <a:t>inositol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triphosphate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acts before Calcium FIGURE 11.13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Calcium ions are involved in muscle contractions and neurotransmitter release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/>
              <a:t>Signal Amplification </a:t>
            </a:r>
            <a:r>
              <a:rPr lang="en-US" dirty="0" smtClean="0"/>
              <a:t>– a small amount of signaling molecule can cause large changes</a:t>
            </a:r>
          </a:p>
          <a:p>
            <a:pPr marL="571500" indent="-571500">
              <a:buAutoNum type="romanUcPeriod"/>
            </a:pPr>
            <a:r>
              <a:rPr lang="en-US" b="1" dirty="0" smtClean="0"/>
              <a:t>Different responses </a:t>
            </a:r>
            <a:r>
              <a:rPr lang="en-US" dirty="0" smtClean="0"/>
              <a:t>to same signaling molecule (epinephrine)</a:t>
            </a:r>
          </a:p>
          <a:p>
            <a:pPr marL="571500" indent="-571500">
              <a:buAutoNum type="romanUcPeriod"/>
            </a:pPr>
            <a:r>
              <a:rPr lang="en-US" b="1" dirty="0" smtClean="0"/>
              <a:t>Signaling efficiency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scaffolding proteins </a:t>
            </a:r>
            <a:r>
              <a:rPr lang="en-US" dirty="0" smtClean="0"/>
              <a:t>– pathways are often complex, not linear(11.18)</a:t>
            </a:r>
          </a:p>
          <a:p>
            <a:pPr marL="571500" indent="-571500">
              <a:buAutoNum type="romanUcPeriod"/>
            </a:pPr>
            <a:r>
              <a:rPr lang="en-US" b="1" dirty="0" smtClean="0"/>
              <a:t>Termination</a:t>
            </a:r>
            <a:r>
              <a:rPr lang="en-US" dirty="0" smtClean="0"/>
              <a:t> </a:t>
            </a:r>
            <a:r>
              <a:rPr lang="en-US" dirty="0" smtClean="0"/>
              <a:t>occurs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APOPTOSIS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-programmed cell death via “</a:t>
            </a:r>
            <a:r>
              <a:rPr lang="en-US" dirty="0" smtClean="0"/>
              <a:t>digestion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Signal can be external </a:t>
            </a:r>
            <a:r>
              <a:rPr lang="en-US" dirty="0" smtClean="0"/>
              <a:t>or internal</a:t>
            </a:r>
          </a:p>
          <a:p>
            <a:endParaRPr lang="en-US" dirty="0"/>
          </a:p>
          <a:p>
            <a:r>
              <a:rPr lang="en-US" dirty="0" smtClean="0"/>
              <a:t>Inactive proteins are always present!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Caspases</a:t>
            </a:r>
            <a:r>
              <a:rPr lang="en-US" dirty="0" smtClean="0"/>
              <a:t> are </a:t>
            </a:r>
            <a:r>
              <a:rPr lang="en-US" u="sng" dirty="0" smtClean="0"/>
              <a:t>proteases </a:t>
            </a:r>
            <a:r>
              <a:rPr lang="en-US" dirty="0" smtClean="0"/>
              <a:t>of apoptosis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C. </a:t>
            </a:r>
            <a:r>
              <a:rPr lang="en-US" i="1" dirty="0" err="1" smtClean="0"/>
              <a:t>elegans</a:t>
            </a:r>
            <a:r>
              <a:rPr lang="en-US" i="1" dirty="0" smtClean="0"/>
              <a:t> </a:t>
            </a:r>
            <a:r>
              <a:rPr lang="en-US" dirty="0" smtClean="0"/>
              <a:t>(nematode)   ced-3 and Ced-4 genes for appropriate apoptosis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Cascading……….</vt:lpstr>
      <vt:lpstr>PowerPoint Presentation</vt:lpstr>
      <vt:lpstr>Second Messengers</vt:lpstr>
      <vt:lpstr>cAMP   figure 11.10/11.11</vt:lpstr>
      <vt:lpstr>Calcium</vt:lpstr>
      <vt:lpstr>FINE tuning</vt:lpstr>
      <vt:lpstr>APOPTOSIS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 cell signaling</dc:title>
  <dc:creator>sarahalex</dc:creator>
  <cp:lastModifiedBy>ageborko</cp:lastModifiedBy>
  <cp:revision>15</cp:revision>
  <dcterms:created xsi:type="dcterms:W3CDTF">2013-03-22T00:18:35Z</dcterms:created>
  <dcterms:modified xsi:type="dcterms:W3CDTF">2018-12-14T15:44:44Z</dcterms:modified>
</cp:coreProperties>
</file>